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412_D2DEFA7E.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1"/>
  </p:sldMasterIdLst>
  <p:notesMasterIdLst>
    <p:notesMasterId r:id="rId16"/>
  </p:notesMasterIdLst>
  <p:sldIdLst>
    <p:sldId id="287" r:id="rId2"/>
    <p:sldId id="1046" r:id="rId3"/>
    <p:sldId id="1043" r:id="rId4"/>
    <p:sldId id="1047" r:id="rId5"/>
    <p:sldId id="1034" r:id="rId6"/>
    <p:sldId id="1036" r:id="rId7"/>
    <p:sldId id="1039" r:id="rId8"/>
    <p:sldId id="1035" r:id="rId9"/>
    <p:sldId id="1042" r:id="rId10"/>
    <p:sldId id="1044" r:id="rId11"/>
    <p:sldId id="1040" r:id="rId12"/>
    <p:sldId id="1045" r:id="rId13"/>
    <p:sldId id="1037" r:id="rId14"/>
    <p:sldId id="1033"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C81FC1-8F7B-9A26-1BD5-C39B331E4A79}" name="Stefanie Erlebach" initials="SE" userId="S::Stefanie.Erlebach@bwedu.de::85600163-5008-4824-ae10-ba2033c55995" providerId="AD"/>
  <p188:author id="{8521DFE0-B433-B212-65F3-419B2AB6351B}" name="Kilian Zg" initials="KZ" userId="S::Kilian.Zg@bwedu.de::295cb5bf-d3dc-4e6b-a7a9-cd19ecf9eda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iklas Bayrle" initials="NB" lastIdx="1" clrIdx="0">
    <p:extLst>
      <p:ext uri="{19B8F6BF-5375-455C-9EA6-DF929625EA0E}">
        <p15:presenceInfo xmlns:p15="http://schemas.microsoft.com/office/powerpoint/2012/main" userId="faa90b579175fd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99BB"/>
    <a:srgbClr val="99CC76"/>
    <a:srgbClr val="77BA49"/>
    <a:srgbClr val="BBDDA4"/>
    <a:srgbClr val="F8E1CD"/>
    <a:srgbClr val="DDEDD1"/>
    <a:srgbClr val="D3DCE4"/>
    <a:srgbClr val="A8BACA"/>
    <a:srgbClr val="7C98B0"/>
    <a:srgbClr val="517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60" autoAdjust="0"/>
    <p:restoredTop sz="65981" autoAdjust="0"/>
  </p:normalViewPr>
  <p:slideViewPr>
    <p:cSldViewPr snapToGrid="0" snapToObjects="1">
      <p:cViewPr varScale="1">
        <p:scale>
          <a:sx n="41" d="100"/>
          <a:sy n="41" d="100"/>
        </p:scale>
        <p:origin x="1296"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omments/modernComment_412_D2DEFA7E.xml><?xml version="1.0" encoding="utf-8"?>
<p188:cmLst xmlns:a="http://schemas.openxmlformats.org/drawingml/2006/main" xmlns:r="http://schemas.openxmlformats.org/officeDocument/2006/relationships" xmlns:p188="http://schemas.microsoft.com/office/powerpoint/2018/8/main">
  <p188:cm id="{3E06399F-3E7B-4034-A5DA-46B8BC21CE4C}" authorId="{8521DFE0-B433-B212-65F3-419B2AB6351B}" created="2023-11-09T13:12:04.387">
    <pc:sldMkLst xmlns:pc="http://schemas.microsoft.com/office/powerpoint/2013/main/command">
      <pc:docMk/>
      <pc:sldMk cId="3537828478" sldId="1042"/>
    </pc:sldMkLst>
    <p188:replyLst>
      <p188:reply id="{F7A7E9AB-7F4D-4D9F-8E7A-419B7C097CE5}" authorId="{ABC81FC1-8F7B-9A26-1BD5-C39B331E4A79}" created="2023-11-30T15:41:49.358">
        <p188:txBody>
          <a:bodyPr/>
          <a:lstStyle/>
          <a:p>
            <a:r>
              <a:rPr lang="en-US"/>
              <a:t>@Leonie: der Fragebogen hier ist der finale gekürzte zum Implementieren ☺️</a:t>
            </a:r>
          </a:p>
        </p188:txBody>
      </p188:reply>
    </p188:replyLst>
    <p188:txBody>
      <a:bodyPr/>
      <a:lstStyle/>
      <a:p>
        <a:r>
          <a:rPr lang="de-DE"/>
          <a:t>Finde das "nice to have" aber der Umfang müsste massiv reduziert werden.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7C9AE-D908-CB4D-9CBD-957B16D9B628}" type="datetimeFigureOut">
              <a:rPr lang="de-DE" smtClean="0"/>
              <a:t>01.12.2023</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8E1B3-6545-954E-9998-292C9C5033CF}" type="slidenum">
              <a:rPr lang="de-DE" smtClean="0"/>
              <a:t>‹Nr.›</a:t>
            </a:fld>
            <a:endParaRPr lang="de-DE"/>
          </a:p>
        </p:txBody>
      </p:sp>
    </p:spTree>
    <p:extLst>
      <p:ext uri="{BB962C8B-B14F-4D97-AF65-F5344CB8AC3E}">
        <p14:creationId xmlns:p14="http://schemas.microsoft.com/office/powerpoint/2010/main" val="79101314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ink.springer.com/chapter/10.1007/978-3-030-62669-3_2/tables/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ink.springer.com/chapter/10.1007/978-3-030-62669-3_2/tables/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merald.com/insight/content/doi/10.1108/07363761311290858/full/pdf?title=consumer-decision-making-styles-in-retailing-evolution-of-mindsets-and-psychological-impact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merald.com/insight/content/doi/10.1108/07363761311290858/full/pdf?title=consumer-decision-making-styles-in-retailing-evolution-of-mindsets-and-psychological-impact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900" dirty="0">
                <a:solidFill>
                  <a:srgbClr val="000000"/>
                </a:solidFill>
                <a:latin typeface="+mj-lt"/>
              </a:rPr>
              <a:t>should take  -&gt; takes</a:t>
            </a:r>
          </a:p>
          <a:p>
            <a:endParaRPr lang="en-US" sz="900" dirty="0">
              <a:solidFill>
                <a:srgbClr val="000000"/>
              </a:solidFill>
              <a:latin typeface="+mj-l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solidFill>
                  <a:srgbClr val="000000"/>
                </a:solidFill>
                <a:latin typeface="+mj-lt"/>
              </a:rPr>
              <a:t>Please note that this study includes questions and control mechanisms designed to evaluate your attention. Failure to pass these checks will result in immediate termination of the study. Upon successful completion of the study and passing all attention checks, you will receive a reward of </a:t>
            </a:r>
            <a:r>
              <a:rPr lang="en-US" sz="900" b="1" dirty="0">
                <a:solidFill>
                  <a:srgbClr val="000000"/>
                </a:solidFill>
                <a:highlight>
                  <a:srgbClr val="FFFF00"/>
                </a:highlight>
                <a:latin typeface="+mj-lt"/>
              </a:rPr>
              <a:t>$X.XX. </a:t>
            </a:r>
          </a:p>
          <a:p>
            <a:pPr marL="171450" indent="-171450">
              <a:buFont typeface="Wingdings" panose="05000000000000000000" pitchFamily="2" charset="2"/>
              <a:buChar char="è"/>
            </a:pPr>
            <a:r>
              <a:rPr lang="de-AT" dirty="0"/>
              <a:t>Könnte man etwas knapper schreiben oder? Und wollen wir </a:t>
            </a:r>
            <a:r>
              <a:rPr lang="de-AT" dirty="0" err="1"/>
              <a:t>nicth</a:t>
            </a:r>
            <a:r>
              <a:rPr lang="de-AT" dirty="0"/>
              <a:t> zuerst das </a:t>
            </a:r>
            <a:r>
              <a:rPr lang="de-AT" dirty="0" err="1"/>
              <a:t>payment</a:t>
            </a:r>
            <a:r>
              <a:rPr lang="de-AT" dirty="0"/>
              <a:t> nennen und dann die </a:t>
            </a:r>
            <a:r>
              <a:rPr lang="de-AT" dirty="0" err="1"/>
              <a:t>info</a:t>
            </a:r>
            <a:r>
              <a:rPr lang="de-AT" dirty="0"/>
              <a:t> mit den </a:t>
            </a:r>
            <a:r>
              <a:rPr lang="de-AT" dirty="0" err="1"/>
              <a:t>checkes</a:t>
            </a:r>
            <a:r>
              <a:rPr lang="de-AT" dirty="0"/>
              <a:t>?</a:t>
            </a:r>
          </a:p>
          <a:p>
            <a:pPr marL="171450" indent="-171450">
              <a:buFont typeface="Wingdings" panose="05000000000000000000" pitchFamily="2" charset="2"/>
              <a:buChar char="è"/>
            </a:pPr>
            <a:endParaRPr lang="de-AT" dirty="0"/>
          </a:p>
          <a:p>
            <a:pPr marL="0" indent="0">
              <a:buFont typeface="Wingdings" panose="05000000000000000000" pitchFamily="2" charset="2"/>
              <a:buNone/>
            </a:pPr>
            <a:r>
              <a:rPr lang="de-AT" dirty="0"/>
              <a:t>Bewusst auf eine </a:t>
            </a:r>
            <a:r>
              <a:rPr lang="de-AT" dirty="0" err="1"/>
              <a:t>seite</a:t>
            </a:r>
            <a:r>
              <a:rPr lang="de-AT" dirty="0"/>
              <a:t>? </a:t>
            </a:r>
          </a:p>
          <a:p>
            <a:pPr marL="0" indent="0">
              <a:buFont typeface="Wingdings" panose="05000000000000000000" pitchFamily="2" charset="2"/>
              <a:buNone/>
            </a:pPr>
            <a:endParaRPr lang="de-AT" dirty="0"/>
          </a:p>
          <a:p>
            <a:pPr marL="0" indent="0">
              <a:buFont typeface="Wingdings" panose="05000000000000000000" pitchFamily="2" charset="2"/>
              <a:buNone/>
            </a:pPr>
            <a:endParaRPr lang="de-AT" dirty="0"/>
          </a:p>
          <a:p>
            <a:pPr marL="0" indent="0">
              <a:buFont typeface="Wingdings" panose="05000000000000000000" pitchFamily="2" charset="2"/>
              <a:buNone/>
            </a:pPr>
            <a:r>
              <a:rPr lang="de-AT" dirty="0"/>
              <a:t>Von Steffi: </a:t>
            </a:r>
          </a:p>
          <a:p>
            <a:pPr marL="0" indent="0">
              <a:buFont typeface="Wingdings" panose="05000000000000000000" pitchFamily="2" charset="2"/>
              <a:buNone/>
            </a:pPr>
            <a:r>
              <a:rPr lang="de-AT" dirty="0"/>
              <a:t>Takes -&gt; adressiert</a:t>
            </a:r>
          </a:p>
          <a:p>
            <a:pPr marL="0" indent="0">
              <a:buFont typeface="Wingdings" panose="05000000000000000000" pitchFamily="2" charset="2"/>
              <a:buNone/>
            </a:pPr>
            <a:r>
              <a:rPr lang="de-AT" dirty="0"/>
              <a:t>Payment und Attention Checks getauscht -&gt; adressiert </a:t>
            </a:r>
          </a:p>
          <a:p>
            <a:pPr marL="0" indent="0">
              <a:buFont typeface="Wingdings" panose="05000000000000000000" pitchFamily="2" charset="2"/>
              <a:buNone/>
            </a:pPr>
            <a:r>
              <a:rPr lang="de-AT" dirty="0"/>
              <a:t>Bewusst auf eine Seite -&gt; ich finde es besser auf zwei Seiten, aber wurde damals von euch überstimmt </a:t>
            </a:r>
            <a:r>
              <a:rPr lang="de-AT" dirty="0">
                <a:sym typeface="Wingdings" panose="05000000000000000000" pitchFamily="2" charset="2"/>
              </a:rPr>
              <a:t></a:t>
            </a:r>
            <a:r>
              <a:rPr lang="de-AT" dirty="0"/>
              <a:t> </a:t>
            </a:r>
            <a:r>
              <a:rPr lang="de-AT" dirty="0" err="1"/>
              <a:t>habs</a:t>
            </a:r>
            <a:r>
              <a:rPr lang="de-AT" dirty="0"/>
              <a:t> wieder auf zwei gemacht </a:t>
            </a:r>
          </a:p>
        </p:txBody>
      </p:sp>
      <p:sp>
        <p:nvSpPr>
          <p:cNvPr id="4" name="Foliennummernplatzhalter 3"/>
          <p:cNvSpPr>
            <a:spLocks noGrp="1"/>
          </p:cNvSpPr>
          <p:nvPr>
            <p:ph type="sldNum" sz="quarter" idx="5"/>
          </p:nvPr>
        </p:nvSpPr>
        <p:spPr/>
        <p:txBody>
          <a:bodyPr/>
          <a:lstStyle/>
          <a:p>
            <a:fld id="{C1E8E1B3-6545-954E-9998-292C9C5033CF}" type="slidenum">
              <a:rPr lang="de-DE" smtClean="0"/>
              <a:t>1</a:t>
            </a:fld>
            <a:endParaRPr lang="de-DE"/>
          </a:p>
        </p:txBody>
      </p:sp>
    </p:spTree>
    <p:extLst>
      <p:ext uri="{BB962C8B-B14F-4D97-AF65-F5344CB8AC3E}">
        <p14:creationId xmlns:p14="http://schemas.microsoft.com/office/powerpoint/2010/main" val="406487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de-AT" dirty="0"/>
          </a:p>
        </p:txBody>
      </p:sp>
      <p:sp>
        <p:nvSpPr>
          <p:cNvPr id="4" name="Foliennummernplatzhalter 3"/>
          <p:cNvSpPr>
            <a:spLocks noGrp="1"/>
          </p:cNvSpPr>
          <p:nvPr>
            <p:ph type="sldNum" sz="quarter" idx="5"/>
          </p:nvPr>
        </p:nvSpPr>
        <p:spPr/>
        <p:txBody>
          <a:bodyPr/>
          <a:lstStyle/>
          <a:p>
            <a:fld id="{C1E8E1B3-6545-954E-9998-292C9C5033CF}" type="slidenum">
              <a:rPr lang="de-DE" smtClean="0"/>
              <a:t>2</a:t>
            </a:fld>
            <a:endParaRPr lang="de-DE"/>
          </a:p>
        </p:txBody>
      </p:sp>
    </p:spTree>
    <p:extLst>
      <p:ext uri="{BB962C8B-B14F-4D97-AF65-F5344CB8AC3E}">
        <p14:creationId xmlns:p14="http://schemas.microsoft.com/office/powerpoint/2010/main" val="4050297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hlinkClick r:id="rId3"/>
              </a:rPr>
              <a:t>Table 1 | Developing the Questionnaire | SpringerLink</a:t>
            </a:r>
            <a:r>
              <a:rPr lang="en-US" dirty="0"/>
              <a:t>; </a:t>
            </a:r>
          </a:p>
          <a:p>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It is probable that respondents might not have a well-formed preference before taking the DCE survey, thus leading to non-informative or less accurate choices at the first few choice sets. Previous studies demonstrate that a well-designed survey with precise description and instruction, and relatively simple choice sets can enhance respondents learning process. Also, an instructional/sample choice set ahead of the designed choice sets also helps (</a:t>
            </a:r>
            <a:r>
              <a:rPr lang="en-US" dirty="0" err="1"/>
              <a:t>Meyerhoff</a:t>
            </a:r>
            <a:r>
              <a:rPr lang="en-US" dirty="0"/>
              <a:t> and </a:t>
            </a:r>
            <a:r>
              <a:rPr lang="en-US" dirty="0" err="1"/>
              <a:t>Glenk</a:t>
            </a:r>
            <a:r>
              <a:rPr lang="en-US" dirty="0"/>
              <a:t>, 2015)</a:t>
            </a:r>
          </a:p>
          <a:p>
            <a:endParaRPr lang="en-US" dirty="0"/>
          </a:p>
          <a:p>
            <a:endParaRPr lang="en-US" dirty="0"/>
          </a:p>
          <a:p>
            <a:r>
              <a:rPr lang="en-US" dirty="0"/>
              <a:t>…. Des below, you see.. .</a:t>
            </a:r>
            <a:r>
              <a:rPr lang="en-US" dirty="0" err="1"/>
              <a:t>ist</a:t>
            </a:r>
            <a:r>
              <a:rPr lang="en-US" dirty="0"/>
              <a:t> ja </a:t>
            </a:r>
            <a:r>
              <a:rPr lang="en-US" dirty="0" err="1"/>
              <a:t>eigentlich</a:t>
            </a:r>
            <a:r>
              <a:rPr lang="en-US" dirty="0"/>
              <a:t> ne WH </a:t>
            </a:r>
            <a:r>
              <a:rPr lang="en-US" dirty="0" err="1"/>
              <a:t>zu</a:t>
            </a:r>
            <a:r>
              <a:rPr lang="en-US" dirty="0"/>
              <a:t> </a:t>
            </a:r>
            <a:r>
              <a:rPr lang="en-US" dirty="0" err="1"/>
              <a:t>vorher</a:t>
            </a:r>
            <a:r>
              <a:rPr lang="en-US" dirty="0"/>
              <a:t>, </a:t>
            </a:r>
            <a:r>
              <a:rPr lang="en-US" dirty="0" err="1"/>
              <a:t>oder</a:t>
            </a:r>
            <a:r>
              <a:rPr lang="en-US" dirty="0"/>
              <a:t>?</a:t>
            </a:r>
          </a:p>
          <a:p>
            <a:endParaRPr lang="en-US" dirty="0"/>
          </a:p>
          <a:p>
            <a:r>
              <a:rPr lang="en-US" dirty="0"/>
              <a:t>… @ @alle: </a:t>
            </a:r>
            <a:r>
              <a:rPr lang="en-US" dirty="0" err="1"/>
              <a:t>finde</a:t>
            </a:r>
            <a:r>
              <a:rPr lang="en-US" dirty="0"/>
              <a:t> </a:t>
            </a:r>
            <a:r>
              <a:rPr lang="en-US" dirty="0" err="1"/>
              <a:t>auch</a:t>
            </a:r>
            <a:r>
              <a:rPr lang="en-US" dirty="0"/>
              <a:t>, </a:t>
            </a:r>
            <a:r>
              <a:rPr lang="en-US" dirty="0" err="1"/>
              <a:t>dass</a:t>
            </a:r>
            <a:r>
              <a:rPr lang="en-US" dirty="0"/>
              <a:t> es ne info </a:t>
            </a:r>
            <a:r>
              <a:rPr lang="en-US" dirty="0" err="1"/>
              <a:t>bräuchte</a:t>
            </a:r>
            <a:r>
              <a:rPr lang="en-US" dirty="0"/>
              <a:t>, </a:t>
            </a:r>
            <a:r>
              <a:rPr lang="en-US" dirty="0" err="1"/>
              <a:t>dass</a:t>
            </a:r>
            <a:r>
              <a:rPr lang="en-US" dirty="0"/>
              <a:t> das </a:t>
            </a:r>
            <a:r>
              <a:rPr lang="en-US" dirty="0" err="1"/>
              <a:t>bsp</a:t>
            </a:r>
            <a:r>
              <a:rPr lang="en-US" dirty="0"/>
              <a:t> </a:t>
            </a:r>
            <a:r>
              <a:rPr lang="en-US" dirty="0" err="1"/>
              <a:t>vorbei</a:t>
            </a:r>
            <a:r>
              <a:rPr lang="en-US" dirty="0"/>
              <a:t> </a:t>
            </a:r>
            <a:r>
              <a:rPr lang="en-US" dirty="0" err="1"/>
              <a:t>ist</a:t>
            </a:r>
            <a:r>
              <a:rPr lang="en-US" dirty="0"/>
              <a:t>..</a:t>
            </a:r>
          </a:p>
          <a:p>
            <a:r>
              <a:rPr lang="en-US" dirty="0" err="1"/>
              <a:t>Bzw</a:t>
            </a:r>
            <a:r>
              <a:rPr lang="en-US" dirty="0"/>
              <a:t>. @Steffi: muss das ICS so </a:t>
            </a:r>
            <a:r>
              <a:rPr lang="en-US" dirty="0" err="1"/>
              <a:t>explizit</a:t>
            </a:r>
            <a:r>
              <a:rPr lang="en-US" dirty="0"/>
              <a:t> </a:t>
            </a:r>
            <a:r>
              <a:rPr lang="en-US" dirty="0" err="1"/>
              <a:t>als</a:t>
            </a:r>
            <a:r>
              <a:rPr lang="en-US" dirty="0"/>
              <a:t> “example” </a:t>
            </a:r>
            <a:r>
              <a:rPr lang="en-US" dirty="0" err="1"/>
              <a:t>geframed</a:t>
            </a:r>
            <a:r>
              <a:rPr lang="en-US" dirty="0"/>
              <a:t> </a:t>
            </a:r>
            <a:r>
              <a:rPr lang="en-US" dirty="0" err="1"/>
              <a:t>werden</a:t>
            </a:r>
            <a:r>
              <a:rPr lang="en-US" dirty="0"/>
              <a:t>? Wie </a:t>
            </a:r>
            <a:r>
              <a:rPr lang="en-US" dirty="0" err="1"/>
              <a:t>ist</a:t>
            </a:r>
            <a:r>
              <a:rPr lang="en-US" dirty="0"/>
              <a:t> das in den </a:t>
            </a:r>
            <a:r>
              <a:rPr lang="en-US" dirty="0" err="1"/>
              <a:t>studien</a:t>
            </a:r>
            <a:r>
              <a:rPr lang="en-US" dirty="0"/>
              <a:t> </a:t>
            </a:r>
            <a:r>
              <a:rPr lang="en-US" dirty="0" err="1"/>
              <a:t>gemacht</a:t>
            </a:r>
            <a:r>
              <a:rPr lang="en-US" dirty="0"/>
              <a:t> </a:t>
            </a:r>
            <a:r>
              <a:rPr lang="en-US" dirty="0" err="1"/>
              <a:t>worden</a:t>
            </a:r>
            <a:r>
              <a:rPr lang="en-US" dirty="0"/>
              <a:t>? Falls es so </a:t>
            </a:r>
            <a:r>
              <a:rPr lang="en-US" dirty="0" err="1"/>
              <a:t>explizit</a:t>
            </a:r>
            <a:r>
              <a:rPr lang="en-US" dirty="0"/>
              <a:t> </a:t>
            </a:r>
            <a:r>
              <a:rPr lang="en-US" dirty="0" err="1"/>
              <a:t>geframed</a:t>
            </a:r>
            <a:r>
              <a:rPr lang="en-US" dirty="0"/>
              <a:t> </a:t>
            </a:r>
            <a:r>
              <a:rPr lang="en-US" dirty="0" err="1"/>
              <a:t>wurde</a:t>
            </a:r>
            <a:r>
              <a:rPr lang="en-US" dirty="0"/>
              <a:t>, </a:t>
            </a:r>
            <a:r>
              <a:rPr lang="en-US" dirty="0" err="1"/>
              <a:t>können</a:t>
            </a:r>
            <a:r>
              <a:rPr lang="en-US" dirty="0"/>
              <a:t> </a:t>
            </a:r>
            <a:r>
              <a:rPr lang="en-US" dirty="0" err="1"/>
              <a:t>wir</a:t>
            </a:r>
            <a:r>
              <a:rPr lang="en-US" dirty="0"/>
              <a:t> da ja das wording mal </a:t>
            </a:r>
            <a:r>
              <a:rPr lang="en-US" dirty="0" err="1"/>
              <a:t>anschauen</a:t>
            </a:r>
            <a:r>
              <a:rPr lang="en-US" dirty="0"/>
              <a:t>, </a:t>
            </a:r>
            <a:r>
              <a:rPr lang="en-US" dirty="0" err="1"/>
              <a:t>oder</a:t>
            </a:r>
            <a:r>
              <a:rPr lang="en-US" dirty="0"/>
              <a:t>?</a:t>
            </a:r>
          </a:p>
          <a:p>
            <a:endParaRPr lang="en-US" dirty="0"/>
          </a:p>
          <a:p>
            <a:r>
              <a:rPr lang="en-US" dirty="0"/>
              <a:t>Von Steffi: s. </a:t>
            </a:r>
            <a:r>
              <a:rPr lang="en-US" dirty="0" err="1"/>
              <a:t>nächste</a:t>
            </a:r>
            <a:r>
              <a:rPr lang="en-US" dirty="0"/>
              <a:t> </a:t>
            </a:r>
            <a:r>
              <a:rPr lang="en-US" dirty="0" err="1"/>
              <a:t>Seite</a:t>
            </a:r>
            <a:r>
              <a:rPr lang="en-US" dirty="0"/>
              <a:t>, das ICS </a:t>
            </a:r>
            <a:r>
              <a:rPr lang="en-US" dirty="0" err="1"/>
              <a:t>wird</a:t>
            </a:r>
            <a:r>
              <a:rPr lang="en-US" dirty="0"/>
              <a:t> </a:t>
            </a:r>
            <a:r>
              <a:rPr lang="en-US" dirty="0" err="1"/>
              <a:t>explizit</a:t>
            </a:r>
            <a:r>
              <a:rPr lang="en-US" dirty="0"/>
              <a:t> </a:t>
            </a:r>
            <a:r>
              <a:rPr lang="en-US" dirty="0" err="1"/>
              <a:t>als</a:t>
            </a:r>
            <a:r>
              <a:rPr lang="en-US" dirty="0"/>
              <a:t> Example </a:t>
            </a:r>
            <a:r>
              <a:rPr lang="en-US" dirty="0" err="1"/>
              <a:t>geframed</a:t>
            </a:r>
            <a:r>
              <a:rPr lang="en-US" dirty="0"/>
              <a:t> </a:t>
            </a:r>
          </a:p>
          <a:p>
            <a:endParaRPr lang="en-US" dirty="0"/>
          </a:p>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3</a:t>
            </a:fld>
            <a:endParaRPr lang="de-DE"/>
          </a:p>
        </p:txBody>
      </p:sp>
    </p:spTree>
    <p:extLst>
      <p:ext uri="{BB962C8B-B14F-4D97-AF65-F5344CB8AC3E}">
        <p14:creationId xmlns:p14="http://schemas.microsoft.com/office/powerpoint/2010/main" val="1894537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hlinkClick r:id="rId3"/>
              </a:rPr>
              <a:t>Table 1 | Developing the Questionnaire | SpringerLink</a:t>
            </a:r>
            <a:r>
              <a:rPr lang="en-US" dirty="0"/>
              <a:t>; </a:t>
            </a:r>
          </a:p>
          <a:p>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It is probable that respondents might not have a well-formed preference before taking the DCE survey, thus leading to non-informative or less accurate choices at the first few choice sets. Previous studies demonstrate that a well-designed survey with precise description and instruction, and relatively simple choice sets can enhance respondents learning process. Also, an instructional/sample choice set ahead of the designed choice sets also helps (</a:t>
            </a:r>
            <a:r>
              <a:rPr lang="en-US" dirty="0" err="1"/>
              <a:t>Meyerhoff</a:t>
            </a:r>
            <a:r>
              <a:rPr lang="en-US" dirty="0"/>
              <a:t> and </a:t>
            </a:r>
            <a:r>
              <a:rPr lang="en-US" dirty="0" err="1"/>
              <a:t>Glenk</a:t>
            </a:r>
            <a:r>
              <a:rPr lang="en-US" dirty="0"/>
              <a:t>, 2015)</a:t>
            </a:r>
          </a:p>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4</a:t>
            </a:fld>
            <a:endParaRPr lang="de-DE"/>
          </a:p>
        </p:txBody>
      </p:sp>
    </p:spTree>
    <p:extLst>
      <p:ext uri="{BB962C8B-B14F-4D97-AF65-F5344CB8AC3E}">
        <p14:creationId xmlns:p14="http://schemas.microsoft.com/office/powerpoint/2010/main" val="3900974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5</a:t>
            </a:fld>
            <a:endParaRPr lang="de-DE"/>
          </a:p>
        </p:txBody>
      </p:sp>
    </p:spTree>
    <p:extLst>
      <p:ext uri="{BB962C8B-B14F-4D97-AF65-F5344CB8AC3E}">
        <p14:creationId xmlns:p14="http://schemas.microsoft.com/office/powerpoint/2010/main" val="3340054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Design der Reviews ggf. an Design </a:t>
            </a:r>
            <a:r>
              <a:rPr lang="de-DE" dirty="0" err="1"/>
              <a:t>BestBuy</a:t>
            </a:r>
            <a:r>
              <a:rPr lang="de-DE" dirty="0"/>
              <a:t> anpassen, falls wir Scenario direkt auf </a:t>
            </a:r>
            <a:r>
              <a:rPr lang="de-DE" dirty="0" err="1"/>
              <a:t>BestBuy</a:t>
            </a:r>
            <a:r>
              <a:rPr lang="de-DE" dirty="0"/>
              <a:t> framen und „</a:t>
            </a:r>
            <a:r>
              <a:rPr lang="de-DE" dirty="0" err="1"/>
              <a:t>BestBuy</a:t>
            </a:r>
            <a:r>
              <a:rPr lang="de-DE" dirty="0"/>
              <a:t>“ in Reviews nicht ersetzen</a:t>
            </a:r>
          </a:p>
          <a:p>
            <a:endParaRPr lang="de-DE" dirty="0"/>
          </a:p>
          <a:p>
            <a:endParaRPr lang="de-DE" dirty="0"/>
          </a:p>
          <a:p>
            <a:r>
              <a:rPr lang="de-DE" dirty="0"/>
              <a:t>TBD.</a:t>
            </a:r>
          </a:p>
          <a:p>
            <a:endParaRPr lang="de-DE" dirty="0"/>
          </a:p>
          <a:p>
            <a:r>
              <a:rPr lang="de-DE" dirty="0"/>
              <a:t>Von Steffi: falls das TBD von dir kommt Alex… Bestbuy wird aus den Reviews ja rausgenommen, die Datei habe ich euch schon vor über einem Monat geschickt als wir das noch nicht entschieden hatten</a:t>
            </a:r>
          </a:p>
        </p:txBody>
      </p:sp>
      <p:sp>
        <p:nvSpPr>
          <p:cNvPr id="4" name="Foliennummernplatzhalter 3"/>
          <p:cNvSpPr>
            <a:spLocks noGrp="1"/>
          </p:cNvSpPr>
          <p:nvPr>
            <p:ph type="sldNum" sz="quarter" idx="5"/>
          </p:nvPr>
        </p:nvSpPr>
        <p:spPr/>
        <p:txBody>
          <a:bodyPr/>
          <a:lstStyle/>
          <a:p>
            <a:fld id="{C1E8E1B3-6545-954E-9998-292C9C5033CF}" type="slidenum">
              <a:rPr lang="de-DE" smtClean="0"/>
              <a:t>6</a:t>
            </a:fld>
            <a:endParaRPr lang="de-DE"/>
          </a:p>
        </p:txBody>
      </p:sp>
    </p:spTree>
    <p:extLst>
      <p:ext uri="{BB962C8B-B14F-4D97-AF65-F5344CB8AC3E}">
        <p14:creationId xmlns:p14="http://schemas.microsoft.com/office/powerpoint/2010/main" val="3355324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begründung</a:t>
            </a:r>
            <a:r>
              <a:rPr lang="de-DE" dirty="0"/>
              <a:t> was </a:t>
            </a:r>
            <a:r>
              <a:rPr lang="de-DE" dirty="0" err="1"/>
              <a:t>gefailed</a:t>
            </a:r>
            <a:r>
              <a:rPr lang="de-DE" dirty="0"/>
              <a:t> wurde?</a:t>
            </a:r>
          </a:p>
          <a:p>
            <a:endParaRPr lang="de-DE" dirty="0"/>
          </a:p>
          <a:p>
            <a:r>
              <a:rPr lang="de-DE" dirty="0"/>
              <a:t>Next </a:t>
            </a:r>
            <a:r>
              <a:rPr lang="de-DE" dirty="0" err="1"/>
              <a:t>vs</a:t>
            </a:r>
            <a:r>
              <a:rPr lang="de-DE" dirty="0"/>
              <a:t> anderen </a:t>
            </a:r>
            <a:r>
              <a:rPr lang="de-DE" dirty="0" err="1"/>
              <a:t>button</a:t>
            </a:r>
            <a:r>
              <a:rPr lang="de-DE" dirty="0"/>
              <a:t> </a:t>
            </a:r>
            <a:r>
              <a:rPr lang="de-DE" dirty="0" err="1"/>
              <a:t>vs</a:t>
            </a:r>
            <a:r>
              <a:rPr lang="de-DE" dirty="0"/>
              <a:t> kein </a:t>
            </a:r>
            <a:r>
              <a:rPr lang="de-DE" dirty="0" err="1"/>
              <a:t>button</a:t>
            </a:r>
            <a:r>
              <a:rPr lang="de-DE" dirty="0"/>
              <a:t>?</a:t>
            </a:r>
          </a:p>
          <a:p>
            <a:endParaRPr lang="de-DE" dirty="0"/>
          </a:p>
          <a:p>
            <a:endParaRPr lang="de-DE" dirty="0"/>
          </a:p>
          <a:p>
            <a:r>
              <a:rPr lang="de-DE" dirty="0"/>
              <a:t>Von Steffi: Einen Button brauchen wir, damit wir auf die Schlussseite kommen oder? Next passt für mich aber bin auch offen für andere Vorschläge. Erklärung zu liefern finde ich schwierig, dann wissen die halt was man hätte tun müssen und können das in ihre Foren posten. Kilian findet es auch besser ohne Erklärung, haben gestern kurz gesprochen.  </a:t>
            </a:r>
            <a:endParaRPr lang="de-AT" dirty="0"/>
          </a:p>
        </p:txBody>
      </p:sp>
      <p:sp>
        <p:nvSpPr>
          <p:cNvPr id="4" name="Foliennummernplatzhalter 3"/>
          <p:cNvSpPr>
            <a:spLocks noGrp="1"/>
          </p:cNvSpPr>
          <p:nvPr>
            <p:ph type="sldNum" sz="quarter" idx="5"/>
          </p:nvPr>
        </p:nvSpPr>
        <p:spPr/>
        <p:txBody>
          <a:bodyPr/>
          <a:lstStyle/>
          <a:p>
            <a:fld id="{C1E8E1B3-6545-954E-9998-292C9C5033CF}" type="slidenum">
              <a:rPr lang="de-DE" smtClean="0"/>
              <a:t>7</a:t>
            </a:fld>
            <a:endParaRPr lang="de-DE"/>
          </a:p>
        </p:txBody>
      </p:sp>
    </p:spTree>
    <p:extLst>
      <p:ext uri="{BB962C8B-B14F-4D97-AF65-F5344CB8AC3E}">
        <p14:creationId xmlns:p14="http://schemas.microsoft.com/office/powerpoint/2010/main" val="3379346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r>
              <a:rPr lang="de-AT" dirty="0"/>
              <a:t>Da haben wir doch von fake </a:t>
            </a:r>
            <a:r>
              <a:rPr lang="de-AT" dirty="0" err="1"/>
              <a:t>reviews</a:t>
            </a:r>
            <a:r>
              <a:rPr lang="de-AT" dirty="0"/>
              <a:t> ne </a:t>
            </a:r>
            <a:r>
              <a:rPr lang="de-AT" dirty="0" err="1"/>
              <a:t>überleitung</a:t>
            </a:r>
            <a:r>
              <a:rPr lang="de-AT" dirty="0"/>
              <a:t> oder? also sowas wie „danke, das wars mit der </a:t>
            </a:r>
            <a:r>
              <a:rPr lang="de-AT" dirty="0" err="1"/>
              <a:t>aufgabe</a:t>
            </a:r>
            <a:r>
              <a:rPr lang="de-AT" dirty="0"/>
              <a:t>, </a:t>
            </a:r>
            <a:r>
              <a:rPr lang="de-AT" dirty="0" err="1"/>
              <a:t>ejttz</a:t>
            </a:r>
            <a:r>
              <a:rPr lang="de-AT" dirty="0"/>
              <a:t> noch ein paar fragen..“</a:t>
            </a:r>
          </a:p>
          <a:p>
            <a:endParaRPr lang="de-AT" dirty="0"/>
          </a:p>
          <a:p>
            <a:r>
              <a:rPr lang="de-AT" dirty="0"/>
              <a:t>Von Steffi: die hatte ich drin, aber Kilian hat die wohl nicht so zugesagt :D hab sie aber wieder reingemacht, passt für ihn</a:t>
            </a:r>
            <a:endParaRPr lang="de-DE" dirty="0"/>
          </a:p>
        </p:txBody>
      </p:sp>
      <p:sp>
        <p:nvSpPr>
          <p:cNvPr id="4" name="Foliennummernplatzhalter 3"/>
          <p:cNvSpPr>
            <a:spLocks noGrp="1"/>
          </p:cNvSpPr>
          <p:nvPr>
            <p:ph type="sldNum" sz="quarter" idx="5"/>
          </p:nvPr>
        </p:nvSpPr>
        <p:spPr/>
        <p:txBody>
          <a:bodyPr/>
          <a:lstStyle/>
          <a:p>
            <a:fld id="{C1E8E1B3-6545-954E-9998-292C9C5033CF}" type="slidenum">
              <a:rPr lang="de-DE" smtClean="0"/>
              <a:t>8</a:t>
            </a:fld>
            <a:endParaRPr lang="de-DE"/>
          </a:p>
        </p:txBody>
      </p:sp>
    </p:spTree>
    <p:extLst>
      <p:ext uri="{BB962C8B-B14F-4D97-AF65-F5344CB8AC3E}">
        <p14:creationId xmlns:p14="http://schemas.microsoft.com/office/powerpoint/2010/main" val="2386516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9</a:t>
            </a:fld>
            <a:endParaRPr lang="de-DE"/>
          </a:p>
        </p:txBody>
      </p:sp>
    </p:spTree>
    <p:extLst>
      <p:ext uri="{BB962C8B-B14F-4D97-AF65-F5344CB8AC3E}">
        <p14:creationId xmlns:p14="http://schemas.microsoft.com/office/powerpoint/2010/main" val="757007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10</a:t>
            </a:fld>
            <a:endParaRPr lang="de-DE"/>
          </a:p>
        </p:txBody>
      </p:sp>
    </p:spTree>
    <p:extLst>
      <p:ext uri="{BB962C8B-B14F-4D97-AF65-F5344CB8AC3E}">
        <p14:creationId xmlns:p14="http://schemas.microsoft.com/office/powerpoint/2010/main" val="1960984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err="1"/>
              <a:t>Erläuterung</a:t>
            </a:r>
            <a:r>
              <a:rPr lang="en-US" dirty="0"/>
              <a:t> </a:t>
            </a:r>
            <a:r>
              <a:rPr lang="en-US" dirty="0" err="1"/>
              <a:t>zu</a:t>
            </a:r>
            <a:r>
              <a:rPr lang="en-US" dirty="0"/>
              <a:t> Types in </a:t>
            </a:r>
            <a:r>
              <a:rPr lang="de-DE" sz="900" dirty="0">
                <a:hlinkClick r:id="rId3"/>
              </a:rPr>
              <a:t>154604 75..87 (emerald.com)</a:t>
            </a:r>
            <a:endParaRPr lang="de-DE" sz="900" dirty="0"/>
          </a:p>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12</a:t>
            </a:fld>
            <a:endParaRPr lang="de-DE"/>
          </a:p>
        </p:txBody>
      </p:sp>
    </p:spTree>
    <p:extLst>
      <p:ext uri="{BB962C8B-B14F-4D97-AF65-F5344CB8AC3E}">
        <p14:creationId xmlns:p14="http://schemas.microsoft.com/office/powerpoint/2010/main" val="862271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err="1"/>
              <a:t>Erläuterung</a:t>
            </a:r>
            <a:r>
              <a:rPr lang="en-US" dirty="0"/>
              <a:t> </a:t>
            </a:r>
            <a:r>
              <a:rPr lang="en-US" dirty="0" err="1"/>
              <a:t>zu</a:t>
            </a:r>
            <a:r>
              <a:rPr lang="en-US" dirty="0"/>
              <a:t> Types in </a:t>
            </a:r>
            <a:r>
              <a:rPr lang="de-DE" sz="900" dirty="0">
                <a:hlinkClick r:id="rId3"/>
              </a:rPr>
              <a:t>154604 75..87 (emerald.com)</a:t>
            </a:r>
            <a:endParaRPr lang="de-DE" sz="900" dirty="0"/>
          </a:p>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13</a:t>
            </a:fld>
            <a:endParaRPr lang="de-DE"/>
          </a:p>
        </p:txBody>
      </p:sp>
    </p:spTree>
    <p:extLst>
      <p:ext uri="{BB962C8B-B14F-4D97-AF65-F5344CB8AC3E}">
        <p14:creationId xmlns:p14="http://schemas.microsoft.com/office/powerpoint/2010/main" val="3808127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Inhalt_2_2-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8322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7" name="Inhaltsplatzhalter 8">
            <a:extLst>
              <a:ext uri="{FF2B5EF4-FFF2-40B4-BE49-F238E27FC236}">
                <a16:creationId xmlns:a16="http://schemas.microsoft.com/office/drawing/2014/main" id="{9EA76A36-359F-3049-A4AF-05D8F649132B}"/>
              </a:ext>
            </a:extLst>
          </p:cNvPr>
          <p:cNvSpPr>
            <a:spLocks noGrp="1"/>
          </p:cNvSpPr>
          <p:nvPr>
            <p:ph sz="quarter" idx="15"/>
          </p:nvPr>
        </p:nvSpPr>
        <p:spPr>
          <a:xfrm>
            <a:off x="395289" y="1509184"/>
            <a:ext cx="4104044" cy="4895849"/>
          </a:xfrm>
        </p:spPr>
        <p:txBody>
          <a:bodyPr lIns="0" tIns="0" rIns="0" bIns="0">
            <a:noAutofit/>
          </a:bodyPr>
          <a:lstStyle>
            <a:lvl1pPr>
              <a:defRPr sz="1800" baseline="0"/>
            </a:lvl1pPr>
            <a:lvl2pPr>
              <a:defRPr sz="1800" baseline="0"/>
            </a:lvl2pPr>
            <a:lvl3pPr>
              <a:defRPr sz="1800" baseline="0"/>
            </a:lvl3pPr>
            <a:lvl4pPr>
              <a:defRPr sz="1800" baseline="0"/>
            </a:lvl4pPr>
            <a:lvl5pPr>
              <a:defRPr sz="1800" baseline="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Bildplatzhalter 10">
            <a:extLst>
              <a:ext uri="{FF2B5EF4-FFF2-40B4-BE49-F238E27FC236}">
                <a16:creationId xmlns:a16="http://schemas.microsoft.com/office/drawing/2014/main" id="{5882F3C8-F6FC-1F43-8FF2-DEBCA37BD904}"/>
              </a:ext>
            </a:extLst>
          </p:cNvPr>
          <p:cNvSpPr>
            <a:spLocks noGrp="1"/>
          </p:cNvSpPr>
          <p:nvPr>
            <p:ph type="pic" sz="quarter" idx="17"/>
          </p:nvPr>
        </p:nvSpPr>
        <p:spPr>
          <a:xfrm>
            <a:off x="4645025" y="1509184"/>
            <a:ext cx="4103688" cy="4895849"/>
          </a:xfrm>
        </p:spPr>
        <p:txBody>
          <a:bodyPr/>
          <a:lstStyle>
            <a:lvl1pPr marL="0" indent="0">
              <a:buFontTx/>
              <a:buNone/>
              <a:defRPr/>
            </a:lvl1pPr>
          </a:lstStyle>
          <a:p>
            <a:r>
              <a:rPr lang="de-DE"/>
              <a:t>Bild durch Klicken auf Symbol hinzufügen</a:t>
            </a:r>
          </a:p>
        </p:txBody>
      </p:sp>
      <p:sp>
        <p:nvSpPr>
          <p:cNvPr id="13" name="Vertikaler Textplatzhalter 13">
            <a:extLst>
              <a:ext uri="{FF2B5EF4-FFF2-40B4-BE49-F238E27FC236}">
                <a16:creationId xmlns:a16="http://schemas.microsoft.com/office/drawing/2014/main" id="{017A6AA3-6E5D-3444-AF30-96548295A561}"/>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a:t>Mastertextformat bearbeiten</a:t>
            </a:r>
          </a:p>
        </p:txBody>
      </p:sp>
      <p:sp>
        <p:nvSpPr>
          <p:cNvPr id="24" name="Rechteck 23">
            <a:extLst>
              <a:ext uri="{FF2B5EF4-FFF2-40B4-BE49-F238E27FC236}">
                <a16:creationId xmlns:a16="http://schemas.microsoft.com/office/drawing/2014/main" id="{A8C1DA27-065F-7C4C-A9FA-DF15FE66B08E}"/>
              </a:ext>
            </a:extLst>
          </p:cNvPr>
          <p:cNvSpPr/>
          <p:nvPr/>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5" name="Date Placeholder 3">
            <a:extLst>
              <a:ext uri="{FF2B5EF4-FFF2-40B4-BE49-F238E27FC236}">
                <a16:creationId xmlns:a16="http://schemas.microsoft.com/office/drawing/2014/main" id="{61D53806-EF20-EA4B-881D-60856F917745}"/>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26" name="Footer Placeholder 4">
            <a:extLst>
              <a:ext uri="{FF2B5EF4-FFF2-40B4-BE49-F238E27FC236}">
                <a16:creationId xmlns:a16="http://schemas.microsoft.com/office/drawing/2014/main" id="{F1234AC7-50CC-A64F-9B69-1D6338815ADB}"/>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a:t>Text Fußzeile</a:t>
            </a:r>
            <a:endParaRPr lang="de-DE" dirty="0"/>
          </a:p>
        </p:txBody>
      </p:sp>
      <p:sp>
        <p:nvSpPr>
          <p:cNvPr id="27" name="Slide Number Placeholder 5">
            <a:extLst>
              <a:ext uri="{FF2B5EF4-FFF2-40B4-BE49-F238E27FC236}">
                <a16:creationId xmlns:a16="http://schemas.microsoft.com/office/drawing/2014/main" id="{82243D88-BC8A-4243-B8B3-639AF628307A}"/>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a:t> </a:t>
            </a:r>
            <a:fld id="{FE120BDC-5456-EC41-8BB6-7A3B726EA19B}" type="slidenum">
              <a:rPr lang="de-DE" smtClean="0"/>
              <a:pPr/>
              <a:t>‹Nr.›</a:t>
            </a:fld>
            <a:endParaRPr lang="de-DE" dirty="0"/>
          </a:p>
        </p:txBody>
      </p:sp>
      <p:cxnSp>
        <p:nvCxnSpPr>
          <p:cNvPr id="28" name="Gerade Verbindung 27">
            <a:extLst>
              <a:ext uri="{FF2B5EF4-FFF2-40B4-BE49-F238E27FC236}">
                <a16:creationId xmlns:a16="http://schemas.microsoft.com/office/drawing/2014/main" id="{93DC2132-61EE-2448-B1D2-C4DF1767707F}"/>
              </a:ext>
            </a:extLst>
          </p:cNvPr>
          <p:cNvCxnSpPr/>
          <p:nvPr/>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4" name="Grafik 13" descr="Ein Bild, das Text enthält.&#10;&#10;Automatisch generierte Beschreibung">
            <a:extLst>
              <a:ext uri="{FF2B5EF4-FFF2-40B4-BE49-F238E27FC236}">
                <a16:creationId xmlns:a16="http://schemas.microsoft.com/office/drawing/2014/main" id="{ACFA87C3-8005-4469-BEC1-271ED6A67DD7}"/>
              </a:ext>
            </a:extLst>
          </p:cNvPr>
          <p:cNvPicPr>
            <a:picLocks noChangeAspect="1"/>
          </p:cNvPicPr>
          <p:nvPr/>
        </p:nvPicPr>
        <p:blipFill>
          <a:blip r:embed="rId2"/>
          <a:stretch>
            <a:fillRect/>
          </a:stretch>
        </p:blipFill>
        <p:spPr>
          <a:xfrm>
            <a:off x="7274788" y="422040"/>
            <a:ext cx="1492067" cy="448057"/>
          </a:xfrm>
          <a:prstGeom prst="rect">
            <a:avLst/>
          </a:prstGeom>
        </p:spPr>
      </p:pic>
      <p:sp>
        <p:nvSpPr>
          <p:cNvPr id="12" name="Rechteck 11">
            <a:extLst>
              <a:ext uri="{FF2B5EF4-FFF2-40B4-BE49-F238E27FC236}">
                <a16:creationId xmlns:a16="http://schemas.microsoft.com/office/drawing/2014/main" id="{EA0F11A3-C2E3-4F66-8DE4-4A507A843DD2}"/>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cxnSp>
        <p:nvCxnSpPr>
          <p:cNvPr id="15" name="Gerade Verbindung 27">
            <a:extLst>
              <a:ext uri="{FF2B5EF4-FFF2-40B4-BE49-F238E27FC236}">
                <a16:creationId xmlns:a16="http://schemas.microsoft.com/office/drawing/2014/main" id="{C0DDCA45-27EA-4957-8CFC-BCC6F19AA109}"/>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59438"/>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o">
    <p:spTree>
      <p:nvGrpSpPr>
        <p:cNvPr id="1" name=""/>
        <p:cNvGrpSpPr/>
        <p:nvPr/>
      </p:nvGrpSpPr>
      <p:grpSpPr>
        <a:xfrm>
          <a:off x="0" y="0"/>
          <a:ext cx="0" cy="0"/>
          <a:chOff x="0" y="0"/>
          <a:chExt cx="0" cy="0"/>
        </a:xfrm>
      </p:grpSpPr>
      <p:sp>
        <p:nvSpPr>
          <p:cNvPr id="8" name="Inhaltsplatzhalter 8">
            <a:extLst>
              <a:ext uri="{FF2B5EF4-FFF2-40B4-BE49-F238E27FC236}">
                <a16:creationId xmlns:a16="http://schemas.microsoft.com/office/drawing/2014/main" id="{69C4859A-41C4-C343-9FD6-4E847BE2C98E}"/>
              </a:ext>
            </a:extLst>
          </p:cNvPr>
          <p:cNvSpPr>
            <a:spLocks noGrp="1"/>
          </p:cNvSpPr>
          <p:nvPr>
            <p:ph sz="quarter" idx="15"/>
          </p:nvPr>
        </p:nvSpPr>
        <p:spPr>
          <a:xfrm>
            <a:off x="2519363" y="1519766"/>
            <a:ext cx="6229350" cy="1474761"/>
          </a:xfrm>
        </p:spPr>
        <p:txBody>
          <a:bodyPr lIns="0" tIns="0" rIns="0" bIns="0">
            <a:noAutofit/>
          </a:bodyPr>
          <a:lstStyle>
            <a:lvl1pPr>
              <a:buClr>
                <a:srgbClr val="77BA49"/>
              </a:buClr>
              <a:defRPr sz="1867" baseline="0"/>
            </a:lvl1pPr>
          </a:lstStyle>
          <a:p>
            <a:pPr lvl="0"/>
            <a:r>
              <a:rPr lang="de-DE" dirty="0"/>
              <a:t>Mastertextformat bearbeiten</a:t>
            </a:r>
          </a:p>
        </p:txBody>
      </p:sp>
      <p:sp>
        <p:nvSpPr>
          <p:cNvPr id="9" name="Rechteck 8">
            <a:extLst>
              <a:ext uri="{FF2B5EF4-FFF2-40B4-BE49-F238E27FC236}">
                <a16:creationId xmlns:a16="http://schemas.microsoft.com/office/drawing/2014/main" id="{4DC82AFD-8117-A14A-BDC9-B9A8EE0927CE}"/>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0" name="Date Placeholder 3">
            <a:extLst>
              <a:ext uri="{FF2B5EF4-FFF2-40B4-BE49-F238E27FC236}">
                <a16:creationId xmlns:a16="http://schemas.microsoft.com/office/drawing/2014/main" id="{862FBDBD-6390-2049-A54A-4140B89A5360}"/>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11" name="Footer Placeholder 4">
            <a:extLst>
              <a:ext uri="{FF2B5EF4-FFF2-40B4-BE49-F238E27FC236}">
                <a16:creationId xmlns:a16="http://schemas.microsoft.com/office/drawing/2014/main" id="{6362B1B4-AD5F-704C-9A18-3A7974AD7536}"/>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17" name="Slide Number Placeholder 5">
            <a:extLst>
              <a:ext uri="{FF2B5EF4-FFF2-40B4-BE49-F238E27FC236}">
                <a16:creationId xmlns:a16="http://schemas.microsoft.com/office/drawing/2014/main" id="{BFE2E680-46C1-914E-BE99-B6E8B1BC32DB}"/>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18" name="Gerade Verbindung 17">
            <a:extLst>
              <a:ext uri="{FF2B5EF4-FFF2-40B4-BE49-F238E27FC236}">
                <a16:creationId xmlns:a16="http://schemas.microsoft.com/office/drawing/2014/main" id="{E61F6A7B-2C05-394D-B223-495E7DACF40C}"/>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19381"/>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guide id="8" pos="1587">
          <p15:clr>
            <a:srgbClr val="FBAE40"/>
          </p15:clr>
        </p15:guide>
        <p15:guide id="9" pos="464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elfolie_3">
    <p:spTree>
      <p:nvGrpSpPr>
        <p:cNvPr id="1" name=""/>
        <p:cNvGrpSpPr/>
        <p:nvPr/>
      </p:nvGrpSpPr>
      <p:grpSpPr>
        <a:xfrm>
          <a:off x="0" y="0"/>
          <a:ext cx="0" cy="0"/>
          <a:chOff x="0" y="0"/>
          <a:chExt cx="0" cy="0"/>
        </a:xfrm>
      </p:grpSpPr>
      <p:pic>
        <p:nvPicPr>
          <p:cNvPr id="12" name="Bildplatzhalter 10">
            <a:extLst>
              <a:ext uri="{FF2B5EF4-FFF2-40B4-BE49-F238E27FC236}">
                <a16:creationId xmlns:a16="http://schemas.microsoft.com/office/drawing/2014/main" id="{F2F5862E-3A17-486A-A715-9865C799AF22}"/>
              </a:ext>
            </a:extLst>
          </p:cNvPr>
          <p:cNvPicPr>
            <a:picLocks noChangeAspect="1"/>
          </p:cNvPicPr>
          <p:nvPr userDrawn="1"/>
        </p:nvPicPr>
        <p:blipFill>
          <a:blip r:embed="rId2"/>
          <a:srcRect l="20" r="20"/>
          <a:stretch>
            <a:fillRect/>
          </a:stretch>
        </p:blipFill>
        <p:spPr>
          <a:xfrm>
            <a:off x="0" y="1509184"/>
            <a:ext cx="9144000" cy="5348816"/>
          </a:xfrm>
          <a:prstGeom prst="rect">
            <a:avLst/>
          </a:prstGeom>
        </p:spPr>
      </p:pic>
      <p:sp>
        <p:nvSpPr>
          <p:cNvPr id="13" name="Rechteck 12">
            <a:extLst>
              <a:ext uri="{FF2B5EF4-FFF2-40B4-BE49-F238E27FC236}">
                <a16:creationId xmlns:a16="http://schemas.microsoft.com/office/drawing/2014/main" id="{FFD4A449-F4E7-414E-A45C-E72FEBE825D2}"/>
              </a:ext>
            </a:extLst>
          </p:cNvPr>
          <p:cNvSpPr/>
          <p:nvPr userDrawn="1"/>
        </p:nvSpPr>
        <p:spPr>
          <a:xfrm>
            <a:off x="4572000" y="1509184"/>
            <a:ext cx="4572000" cy="313315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4" name="Rechteck 13">
            <a:extLst>
              <a:ext uri="{FF2B5EF4-FFF2-40B4-BE49-F238E27FC236}">
                <a16:creationId xmlns:a16="http://schemas.microsoft.com/office/drawing/2014/main" id="{8074F21A-8921-4463-9346-993BE1973A64}"/>
              </a:ext>
            </a:extLst>
          </p:cNvPr>
          <p:cNvSpPr/>
          <p:nvPr userDrawn="1"/>
        </p:nvSpPr>
        <p:spPr>
          <a:xfrm>
            <a:off x="4572000" y="4640188"/>
            <a:ext cx="4572000" cy="82469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descr="Ein Bild, das Text enthält.&#10;&#10;Automatisch generierte Beschreibung">
            <a:extLst>
              <a:ext uri="{FF2B5EF4-FFF2-40B4-BE49-F238E27FC236}">
                <a16:creationId xmlns:a16="http://schemas.microsoft.com/office/drawing/2014/main" id="{0EDDFCE8-689E-437D-BBB0-8365781910C6}"/>
              </a:ext>
            </a:extLst>
          </p:cNvPr>
          <p:cNvPicPr>
            <a:picLocks noChangeAspect="1"/>
          </p:cNvPicPr>
          <p:nvPr userDrawn="1"/>
        </p:nvPicPr>
        <p:blipFill>
          <a:blip r:embed="rId3"/>
          <a:stretch>
            <a:fillRect/>
          </a:stretch>
        </p:blipFill>
        <p:spPr>
          <a:xfrm>
            <a:off x="4695877" y="4685706"/>
            <a:ext cx="2450306" cy="735810"/>
          </a:xfrm>
          <a:prstGeom prst="rect">
            <a:avLst/>
          </a:prstGeom>
        </p:spPr>
      </p:pic>
      <p:sp>
        <p:nvSpPr>
          <p:cNvPr id="15" name="Subtitle 2">
            <a:extLst>
              <a:ext uri="{FF2B5EF4-FFF2-40B4-BE49-F238E27FC236}">
                <a16:creationId xmlns:a16="http://schemas.microsoft.com/office/drawing/2014/main" id="{F91A1CC9-5EDF-284C-B33F-1127EF0CCD81}"/>
              </a:ext>
            </a:extLst>
          </p:cNvPr>
          <p:cNvSpPr>
            <a:spLocks noGrp="1"/>
          </p:cNvSpPr>
          <p:nvPr>
            <p:ph type="subTitle" idx="1" hasCustomPrompt="1"/>
          </p:nvPr>
        </p:nvSpPr>
        <p:spPr>
          <a:xfrm>
            <a:off x="4768104" y="3902555"/>
            <a:ext cx="3980609" cy="575973"/>
          </a:xfrm>
        </p:spPr>
        <p:txBody>
          <a:bodyPr lIns="0" tIns="0" rIns="0" bIns="0">
            <a:noAutofit/>
          </a:bodyPr>
          <a:lstStyle>
            <a:lvl1pPr marL="0" indent="0" algn="l">
              <a:spcBef>
                <a:spcPts val="0"/>
              </a:spcBef>
              <a:buNone/>
              <a:defRPr sz="18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dirty="0"/>
              <a:t>Untertitel einfügen</a:t>
            </a:r>
            <a:endParaRPr lang="en-US" dirty="0"/>
          </a:p>
        </p:txBody>
      </p:sp>
      <p:pic>
        <p:nvPicPr>
          <p:cNvPr id="34" name="Grafik 33">
            <a:extLst>
              <a:ext uri="{FF2B5EF4-FFF2-40B4-BE49-F238E27FC236}">
                <a16:creationId xmlns:a16="http://schemas.microsoft.com/office/drawing/2014/main" id="{39251790-878B-4540-A450-B53296F887C4}"/>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6486576" y="510282"/>
            <a:ext cx="2273362" cy="645278"/>
          </a:xfrm>
          <a:prstGeom prst="rect">
            <a:avLst/>
          </a:prstGeom>
        </p:spPr>
      </p:pic>
      <p:sp>
        <p:nvSpPr>
          <p:cNvPr id="2" name="Title 1"/>
          <p:cNvSpPr>
            <a:spLocks noGrp="1"/>
          </p:cNvSpPr>
          <p:nvPr>
            <p:ph type="ctrTitle" hasCustomPrompt="1"/>
          </p:nvPr>
        </p:nvSpPr>
        <p:spPr>
          <a:xfrm>
            <a:off x="4756346" y="1737920"/>
            <a:ext cx="3992367" cy="1939933"/>
          </a:xfrm>
        </p:spPr>
        <p:txBody>
          <a:bodyPr anchor="t" anchorCtr="0"/>
          <a:lstStyle>
            <a:lvl1pPr algn="l">
              <a:defRPr sz="3200" baseline="0">
                <a:solidFill>
                  <a:srgbClr val="77BA49"/>
                </a:solidFill>
              </a:defRPr>
            </a:lvl1pPr>
          </a:lstStyle>
          <a:p>
            <a:r>
              <a:rPr lang="de-DE" dirty="0"/>
              <a:t>Haupttitel einfügen</a:t>
            </a:r>
            <a:endParaRPr lang="en-US" dirty="0"/>
          </a:p>
        </p:txBody>
      </p:sp>
    </p:spTree>
    <p:extLst>
      <p:ext uri="{BB962C8B-B14F-4D97-AF65-F5344CB8AC3E}">
        <p14:creationId xmlns:p14="http://schemas.microsoft.com/office/powerpoint/2010/main" val="2928247120"/>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pos="4649" userDrawn="1">
          <p15:clr>
            <a:srgbClr val="FBAE40"/>
          </p15:clr>
        </p15:guide>
        <p15:guide id="5" pos="1587">
          <p15:clr>
            <a:srgbClr val="FBAE40"/>
          </p15:clr>
        </p15:guide>
        <p15:guide id="6" orient="horz" pos="4035">
          <p15:clr>
            <a:srgbClr val="FBAE40"/>
          </p15:clr>
        </p15:guide>
        <p15:guide id="7" pos="2880">
          <p15:clr>
            <a:srgbClr val="FBAE40"/>
          </p15:clr>
        </p15:guide>
        <p15:guide id="8" orient="horz" pos="95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Inhalt_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97508"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28" name="Inhaltsplatzhalter 27">
            <a:extLst>
              <a:ext uri="{FF2B5EF4-FFF2-40B4-BE49-F238E27FC236}">
                <a16:creationId xmlns:a16="http://schemas.microsoft.com/office/drawing/2014/main" id="{124E8B85-BA5E-874D-8C1C-2EAE36589FBB}"/>
              </a:ext>
            </a:extLst>
          </p:cNvPr>
          <p:cNvSpPr>
            <a:spLocks noGrp="1"/>
          </p:cNvSpPr>
          <p:nvPr>
            <p:ph sz="quarter" idx="13"/>
          </p:nvPr>
        </p:nvSpPr>
        <p:spPr>
          <a:xfrm>
            <a:off x="395289" y="1509184"/>
            <a:ext cx="8353425" cy="4901709"/>
          </a:xfrm>
        </p:spPr>
        <p:txBody>
          <a:bodyPr lIns="0" tIns="0" rIns="0" bIns="0"/>
          <a:lstStyle>
            <a:lvl1pPr marL="228594" indent="-228594">
              <a:buClr>
                <a:srgbClr val="77BA49"/>
              </a:buClr>
              <a:buFont typeface="Wingdings" pitchFamily="2" charset="2"/>
              <a:buChar char="§"/>
              <a:defRPr sz="1800" baseline="0"/>
            </a:lvl1pPr>
            <a:lvl2pPr>
              <a:buClr>
                <a:srgbClr val="77BA49"/>
              </a:buClr>
              <a:defRPr sz="1800" baseline="0"/>
            </a:lvl2pPr>
            <a:lvl3pPr>
              <a:buClr>
                <a:srgbClr val="77BA49"/>
              </a:buClr>
              <a:defRPr sz="1500" baseline="0"/>
            </a:lvl3pPr>
            <a:lvl4pPr>
              <a:buClr>
                <a:srgbClr val="77BA49"/>
              </a:buClr>
              <a:defRPr sz="1500" baseline="0"/>
            </a:lvl4pPr>
            <a:lvl5pPr>
              <a:buClr>
                <a:srgbClr val="77BA49"/>
              </a:buCl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Rechteck 18">
            <a:extLst>
              <a:ext uri="{FF2B5EF4-FFF2-40B4-BE49-F238E27FC236}">
                <a16:creationId xmlns:a16="http://schemas.microsoft.com/office/drawing/2014/main" id="{9A2340E9-11A7-BB43-AF49-310BD2A9D2E3}"/>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0" name="Date Placeholder 3">
            <a:extLst>
              <a:ext uri="{FF2B5EF4-FFF2-40B4-BE49-F238E27FC236}">
                <a16:creationId xmlns:a16="http://schemas.microsoft.com/office/drawing/2014/main" id="{3593C4DE-DCDD-7B45-9DC4-5DC47D967E54}"/>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21" name="Footer Placeholder 4">
            <a:extLst>
              <a:ext uri="{FF2B5EF4-FFF2-40B4-BE49-F238E27FC236}">
                <a16:creationId xmlns:a16="http://schemas.microsoft.com/office/drawing/2014/main" id="{60EFE8CD-C81F-704A-A700-78D5A4D1E305}"/>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2" name="Slide Number Placeholder 5">
            <a:extLst>
              <a:ext uri="{FF2B5EF4-FFF2-40B4-BE49-F238E27FC236}">
                <a16:creationId xmlns:a16="http://schemas.microsoft.com/office/drawing/2014/main" id="{DFF94DF2-85E5-C74E-B0D3-FA6C9A90263F}"/>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3" name="Gerade Verbindung 22">
            <a:extLst>
              <a:ext uri="{FF2B5EF4-FFF2-40B4-BE49-F238E27FC236}">
                <a16:creationId xmlns:a16="http://schemas.microsoft.com/office/drawing/2014/main" id="{48DB7278-616B-BD44-932E-0CF4E97E43CA}"/>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832357"/>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pos="204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Inhalt_2_2-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8322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7" name="Inhaltsplatzhalter 8">
            <a:extLst>
              <a:ext uri="{FF2B5EF4-FFF2-40B4-BE49-F238E27FC236}">
                <a16:creationId xmlns:a16="http://schemas.microsoft.com/office/drawing/2014/main" id="{9EA76A36-359F-3049-A4AF-05D8F649132B}"/>
              </a:ext>
            </a:extLst>
          </p:cNvPr>
          <p:cNvSpPr>
            <a:spLocks noGrp="1"/>
          </p:cNvSpPr>
          <p:nvPr>
            <p:ph sz="quarter" idx="15"/>
          </p:nvPr>
        </p:nvSpPr>
        <p:spPr>
          <a:xfrm>
            <a:off x="395289" y="1509184"/>
            <a:ext cx="4104044" cy="4895849"/>
          </a:xfrm>
        </p:spPr>
        <p:txBody>
          <a:bodyPr lIns="0" tIns="0" rIns="0" bIns="0">
            <a:noAutofit/>
          </a:bodyPr>
          <a:lstStyle>
            <a:lvl1pPr>
              <a:defRPr sz="1800" baseline="0"/>
            </a:lvl1pPr>
            <a:lvl2pPr>
              <a:defRPr sz="1800" baseline="0"/>
            </a:lvl2pPr>
            <a:lvl3pPr>
              <a:defRPr sz="1800" baseline="0"/>
            </a:lvl3pPr>
            <a:lvl4pPr>
              <a:defRPr sz="1800" baseline="0"/>
            </a:lvl4pPr>
            <a:lvl5pPr>
              <a:defRPr sz="18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Bildplatzhalter 10">
            <a:extLst>
              <a:ext uri="{FF2B5EF4-FFF2-40B4-BE49-F238E27FC236}">
                <a16:creationId xmlns:a16="http://schemas.microsoft.com/office/drawing/2014/main" id="{5882F3C8-F6FC-1F43-8FF2-DEBCA37BD904}"/>
              </a:ext>
            </a:extLst>
          </p:cNvPr>
          <p:cNvSpPr>
            <a:spLocks noGrp="1"/>
          </p:cNvSpPr>
          <p:nvPr>
            <p:ph type="pic" sz="quarter" idx="17"/>
          </p:nvPr>
        </p:nvSpPr>
        <p:spPr>
          <a:xfrm>
            <a:off x="4645025" y="1509184"/>
            <a:ext cx="4103688" cy="4895849"/>
          </a:xfrm>
        </p:spPr>
        <p:txBody>
          <a:bodyPr/>
          <a:lstStyle>
            <a:lvl1pPr marL="0" indent="0">
              <a:buFontTx/>
              <a:buNone/>
              <a:defRPr/>
            </a:lvl1pPr>
          </a:lstStyle>
          <a:p>
            <a:endParaRPr lang="de-DE"/>
          </a:p>
        </p:txBody>
      </p:sp>
      <p:sp>
        <p:nvSpPr>
          <p:cNvPr id="13" name="Vertikaler Textplatzhalter 13">
            <a:extLst>
              <a:ext uri="{FF2B5EF4-FFF2-40B4-BE49-F238E27FC236}">
                <a16:creationId xmlns:a16="http://schemas.microsoft.com/office/drawing/2014/main" id="{017A6AA3-6E5D-3444-AF30-96548295A561}"/>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24" name="Rechteck 23">
            <a:extLst>
              <a:ext uri="{FF2B5EF4-FFF2-40B4-BE49-F238E27FC236}">
                <a16:creationId xmlns:a16="http://schemas.microsoft.com/office/drawing/2014/main" id="{A8C1DA27-065F-7C4C-A9FA-DF15FE66B08E}"/>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5" name="Date Placeholder 3">
            <a:extLst>
              <a:ext uri="{FF2B5EF4-FFF2-40B4-BE49-F238E27FC236}">
                <a16:creationId xmlns:a16="http://schemas.microsoft.com/office/drawing/2014/main" id="{61D53806-EF20-EA4B-881D-60856F917745}"/>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26" name="Footer Placeholder 4">
            <a:extLst>
              <a:ext uri="{FF2B5EF4-FFF2-40B4-BE49-F238E27FC236}">
                <a16:creationId xmlns:a16="http://schemas.microsoft.com/office/drawing/2014/main" id="{F1234AC7-50CC-A64F-9B69-1D6338815ADB}"/>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7" name="Slide Number Placeholder 5">
            <a:extLst>
              <a:ext uri="{FF2B5EF4-FFF2-40B4-BE49-F238E27FC236}">
                <a16:creationId xmlns:a16="http://schemas.microsoft.com/office/drawing/2014/main" id="{82243D88-BC8A-4243-B8B3-639AF628307A}"/>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8" name="Gerade Verbindung 27">
            <a:extLst>
              <a:ext uri="{FF2B5EF4-FFF2-40B4-BE49-F238E27FC236}">
                <a16:creationId xmlns:a16="http://schemas.microsoft.com/office/drawing/2014/main" id="{93DC2132-61EE-2448-B1D2-C4DF1767707F}"/>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9826829"/>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Inhalt_3_3-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70608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7" name="Inhaltsplatzhalter 8">
            <a:extLst>
              <a:ext uri="{FF2B5EF4-FFF2-40B4-BE49-F238E27FC236}">
                <a16:creationId xmlns:a16="http://schemas.microsoft.com/office/drawing/2014/main" id="{9EA76A36-359F-3049-A4AF-05D8F649132B}"/>
              </a:ext>
            </a:extLst>
          </p:cNvPr>
          <p:cNvSpPr>
            <a:spLocks noGrp="1"/>
          </p:cNvSpPr>
          <p:nvPr>
            <p:ph sz="quarter" idx="15"/>
          </p:nvPr>
        </p:nvSpPr>
        <p:spPr>
          <a:xfrm>
            <a:off x="401076" y="1509184"/>
            <a:ext cx="2660428" cy="2578307"/>
          </a:xfrm>
        </p:spPr>
        <p:txBody>
          <a:bodyPr lIns="0" tIns="0" rIns="0" bIns="0">
            <a:noAutofit/>
          </a:bodyPr>
          <a:lstStyle>
            <a:lvl1pPr>
              <a:defRPr sz="1800" baseline="0"/>
            </a:lvl1pPr>
            <a:lvl2pPr>
              <a:defRPr sz="1800" baseline="0"/>
            </a:lvl2pPr>
            <a:lvl3pPr marL="914400" indent="0">
              <a:buNone/>
              <a:defRPr sz="1500" baseline="0"/>
            </a:lvl3pPr>
            <a:lvl4pPr>
              <a:defRPr sz="1500" baseline="0"/>
            </a:lvl4pPr>
            <a:lvl5pPr>
              <a:defRPr sz="1500" baseline="0"/>
            </a:lvl5pPr>
          </a:lstStyle>
          <a:p>
            <a:pPr lvl="0"/>
            <a:r>
              <a:rPr lang="de-DE" dirty="0"/>
              <a:t>Mastertextformat bearbeiten</a:t>
            </a:r>
          </a:p>
          <a:p>
            <a:pPr lvl="1"/>
            <a:r>
              <a:rPr lang="de-DE" dirty="0"/>
              <a:t>Zweite Ebene</a:t>
            </a:r>
          </a:p>
        </p:txBody>
      </p:sp>
      <p:sp>
        <p:nvSpPr>
          <p:cNvPr id="27" name="Bildplatzhalter 5">
            <a:extLst>
              <a:ext uri="{FF2B5EF4-FFF2-40B4-BE49-F238E27FC236}">
                <a16:creationId xmlns:a16="http://schemas.microsoft.com/office/drawing/2014/main" id="{92B60458-4FFD-0849-BEE7-47F10FEBCB76}"/>
              </a:ext>
            </a:extLst>
          </p:cNvPr>
          <p:cNvSpPr>
            <a:spLocks noGrp="1"/>
          </p:cNvSpPr>
          <p:nvPr>
            <p:ph type="pic" sz="quarter" idx="22"/>
          </p:nvPr>
        </p:nvSpPr>
        <p:spPr>
          <a:xfrm>
            <a:off x="400575" y="4260948"/>
            <a:ext cx="2666717" cy="2144085"/>
          </a:xfrm>
        </p:spPr>
        <p:txBody>
          <a:bodyPr numCol="3" spcCol="180000">
            <a:normAutofit/>
          </a:bodyPr>
          <a:lstStyle>
            <a:lvl1pPr marL="0" indent="0">
              <a:buFontTx/>
              <a:buNone/>
              <a:defRPr sz="1800" baseline="0"/>
            </a:lvl1pPr>
          </a:lstStyle>
          <a:p>
            <a:endParaRPr lang="de-DE" dirty="0"/>
          </a:p>
        </p:txBody>
      </p:sp>
      <p:sp>
        <p:nvSpPr>
          <p:cNvPr id="36" name="Inhaltsplatzhalter 8">
            <a:extLst>
              <a:ext uri="{FF2B5EF4-FFF2-40B4-BE49-F238E27FC236}">
                <a16:creationId xmlns:a16="http://schemas.microsoft.com/office/drawing/2014/main" id="{E055EB21-537E-3846-BC1A-C961C1EC1451}"/>
              </a:ext>
            </a:extLst>
          </p:cNvPr>
          <p:cNvSpPr>
            <a:spLocks noGrp="1"/>
          </p:cNvSpPr>
          <p:nvPr>
            <p:ph sz="quarter" idx="23"/>
          </p:nvPr>
        </p:nvSpPr>
        <p:spPr>
          <a:xfrm>
            <a:off x="6082498" y="1509184"/>
            <a:ext cx="2660428" cy="2578307"/>
          </a:xfrm>
        </p:spPr>
        <p:txBody>
          <a:bodyPr lIns="0" tIns="0" rIns="0" bIns="0">
            <a:noAutofit/>
          </a:bodyPr>
          <a:lstStyle>
            <a:lvl1pPr>
              <a:defRPr sz="1800" baseline="0"/>
            </a:lvl1pPr>
            <a:lvl2pPr>
              <a:defRPr sz="1800" baseline="0"/>
            </a:lvl2pPr>
          </a:lstStyle>
          <a:p>
            <a:pPr lvl="0"/>
            <a:r>
              <a:rPr lang="de-DE" dirty="0"/>
              <a:t>Mastertextformat bearbeiten</a:t>
            </a:r>
          </a:p>
          <a:p>
            <a:pPr lvl="1"/>
            <a:r>
              <a:rPr lang="de-DE" dirty="0"/>
              <a:t>Zweite Ebene</a:t>
            </a:r>
          </a:p>
        </p:txBody>
      </p:sp>
      <p:sp>
        <p:nvSpPr>
          <p:cNvPr id="37" name="Bildplatzhalter 5">
            <a:extLst>
              <a:ext uri="{FF2B5EF4-FFF2-40B4-BE49-F238E27FC236}">
                <a16:creationId xmlns:a16="http://schemas.microsoft.com/office/drawing/2014/main" id="{1C051F10-DD7B-144D-90F5-984DEDBE41B6}"/>
              </a:ext>
            </a:extLst>
          </p:cNvPr>
          <p:cNvSpPr>
            <a:spLocks noGrp="1"/>
          </p:cNvSpPr>
          <p:nvPr>
            <p:ph type="pic" sz="quarter" idx="24"/>
          </p:nvPr>
        </p:nvSpPr>
        <p:spPr>
          <a:xfrm>
            <a:off x="6081997" y="4260948"/>
            <a:ext cx="2666717" cy="2144085"/>
          </a:xfrm>
        </p:spPr>
        <p:txBody>
          <a:bodyPr numCol="3" spcCol="180000">
            <a:normAutofit/>
          </a:bodyPr>
          <a:lstStyle>
            <a:lvl1pPr marL="0" indent="0">
              <a:buFontTx/>
              <a:buNone/>
              <a:defRPr sz="1800" baseline="0"/>
            </a:lvl1pPr>
          </a:lstStyle>
          <a:p>
            <a:endParaRPr lang="de-DE" dirty="0"/>
          </a:p>
        </p:txBody>
      </p:sp>
      <p:sp>
        <p:nvSpPr>
          <p:cNvPr id="38" name="Inhaltsplatzhalter 8">
            <a:extLst>
              <a:ext uri="{FF2B5EF4-FFF2-40B4-BE49-F238E27FC236}">
                <a16:creationId xmlns:a16="http://schemas.microsoft.com/office/drawing/2014/main" id="{DBAA7909-0F89-DB41-AA44-A96F7F52895A}"/>
              </a:ext>
            </a:extLst>
          </p:cNvPr>
          <p:cNvSpPr>
            <a:spLocks noGrp="1"/>
          </p:cNvSpPr>
          <p:nvPr>
            <p:ph sz="quarter" idx="25"/>
          </p:nvPr>
        </p:nvSpPr>
        <p:spPr>
          <a:xfrm>
            <a:off x="3238802" y="1509184"/>
            <a:ext cx="2660428" cy="2578307"/>
          </a:xfrm>
        </p:spPr>
        <p:txBody>
          <a:bodyPr lIns="0" tIns="0" rIns="0" bIns="0">
            <a:noAutofit/>
          </a:bodyPr>
          <a:lstStyle>
            <a:lvl1pPr>
              <a:defRPr sz="1800" baseline="0"/>
            </a:lvl1pPr>
            <a:lvl2pPr>
              <a:defRPr sz="1800" baseline="0"/>
            </a:lvl2pPr>
          </a:lstStyle>
          <a:p>
            <a:pPr lvl="0"/>
            <a:r>
              <a:rPr lang="de-DE" dirty="0"/>
              <a:t>Mastertextformat bearbeiten</a:t>
            </a:r>
          </a:p>
          <a:p>
            <a:pPr lvl="1"/>
            <a:r>
              <a:rPr lang="de-DE" dirty="0"/>
              <a:t>Zweite Ebene</a:t>
            </a:r>
          </a:p>
        </p:txBody>
      </p:sp>
      <p:sp>
        <p:nvSpPr>
          <p:cNvPr id="39" name="Bildplatzhalter 5">
            <a:extLst>
              <a:ext uri="{FF2B5EF4-FFF2-40B4-BE49-F238E27FC236}">
                <a16:creationId xmlns:a16="http://schemas.microsoft.com/office/drawing/2014/main" id="{4C23EA98-655D-8748-A63B-CAA0101CE776}"/>
              </a:ext>
            </a:extLst>
          </p:cNvPr>
          <p:cNvSpPr>
            <a:spLocks noGrp="1"/>
          </p:cNvSpPr>
          <p:nvPr>
            <p:ph type="pic" sz="quarter" idx="26"/>
          </p:nvPr>
        </p:nvSpPr>
        <p:spPr>
          <a:xfrm>
            <a:off x="3238301" y="4260948"/>
            <a:ext cx="2666717" cy="2144085"/>
          </a:xfrm>
        </p:spPr>
        <p:txBody>
          <a:bodyPr numCol="3" spcCol="180000">
            <a:normAutofit/>
          </a:bodyPr>
          <a:lstStyle>
            <a:lvl1pPr marL="0" indent="0">
              <a:buFontTx/>
              <a:buNone/>
              <a:defRPr sz="1800" baseline="0"/>
            </a:lvl1pPr>
          </a:lstStyle>
          <a:p>
            <a:endParaRPr lang="de-DE" dirty="0"/>
          </a:p>
        </p:txBody>
      </p:sp>
      <p:sp>
        <p:nvSpPr>
          <p:cNvPr id="26" name="Vertikaler Textplatzhalter 13">
            <a:extLst>
              <a:ext uri="{FF2B5EF4-FFF2-40B4-BE49-F238E27FC236}">
                <a16:creationId xmlns:a16="http://schemas.microsoft.com/office/drawing/2014/main" id="{D5FD1DD8-5EA0-7843-8E92-467888EE4222}"/>
              </a:ext>
            </a:extLst>
          </p:cNvPr>
          <p:cNvSpPr>
            <a:spLocks noGrp="1"/>
          </p:cNvSpPr>
          <p:nvPr>
            <p:ph type="body" orient="vert" sz="quarter" idx="27"/>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28" name="Rechteck 27">
            <a:extLst>
              <a:ext uri="{FF2B5EF4-FFF2-40B4-BE49-F238E27FC236}">
                <a16:creationId xmlns:a16="http://schemas.microsoft.com/office/drawing/2014/main" id="{C1169176-C01E-6A45-8335-6B1DF8D1C5CB}"/>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9" name="Date Placeholder 3">
            <a:extLst>
              <a:ext uri="{FF2B5EF4-FFF2-40B4-BE49-F238E27FC236}">
                <a16:creationId xmlns:a16="http://schemas.microsoft.com/office/drawing/2014/main" id="{BA7A6288-3952-3246-902B-F23437FB47EB}"/>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30" name="Footer Placeholder 4">
            <a:extLst>
              <a:ext uri="{FF2B5EF4-FFF2-40B4-BE49-F238E27FC236}">
                <a16:creationId xmlns:a16="http://schemas.microsoft.com/office/drawing/2014/main" id="{F11B9ADB-781A-9845-A80C-87FFB1DAE2A2}"/>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1" name="Slide Number Placeholder 5">
            <a:extLst>
              <a:ext uri="{FF2B5EF4-FFF2-40B4-BE49-F238E27FC236}">
                <a16:creationId xmlns:a16="http://schemas.microsoft.com/office/drawing/2014/main" id="{97AC2132-85EE-8E45-906C-851A4548A7B8}"/>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2" name="Gerade Verbindung 31">
            <a:extLst>
              <a:ext uri="{FF2B5EF4-FFF2-40B4-BE49-F238E27FC236}">
                <a16:creationId xmlns:a16="http://schemas.microsoft.com/office/drawing/2014/main" id="{6A8F69E1-BEE2-7345-9418-690E6E4811AF}"/>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412849"/>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04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halt_4_3-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70608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8" name="Inhaltsplatzhalter 8">
            <a:extLst>
              <a:ext uri="{FF2B5EF4-FFF2-40B4-BE49-F238E27FC236}">
                <a16:creationId xmlns:a16="http://schemas.microsoft.com/office/drawing/2014/main" id="{A62DF91A-B0B2-FF4C-93E2-B9F927EE580B}"/>
              </a:ext>
            </a:extLst>
          </p:cNvPr>
          <p:cNvSpPr>
            <a:spLocks noGrp="1"/>
          </p:cNvSpPr>
          <p:nvPr>
            <p:ph sz="quarter" idx="15"/>
          </p:nvPr>
        </p:nvSpPr>
        <p:spPr>
          <a:xfrm>
            <a:off x="395289" y="1509184"/>
            <a:ext cx="4104044" cy="4895849"/>
          </a:xfrm>
        </p:spPr>
        <p:txBody>
          <a:bodyPr lIns="0" tIns="0" rIns="0" bIns="0"/>
          <a:lstStyle>
            <a:lvl1pPr>
              <a:defRPr sz="1800" baseline="0"/>
            </a:lvl1pPr>
            <a:lvl2pPr>
              <a:defRPr sz="1800" baseline="0"/>
            </a:lvl2pPr>
            <a:lvl3pPr>
              <a:defRPr sz="1500" baseline="0"/>
            </a:lvl3pPr>
            <a:lvl4pPr>
              <a:defRPr sz="1500" baseline="0"/>
            </a:lvl4pPr>
            <a:lvl5pP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0" name="Bildplatzhalter 3">
            <a:extLst>
              <a:ext uri="{FF2B5EF4-FFF2-40B4-BE49-F238E27FC236}">
                <a16:creationId xmlns:a16="http://schemas.microsoft.com/office/drawing/2014/main" id="{02870007-B315-A84C-826C-A93B8C05D8CC}"/>
              </a:ext>
            </a:extLst>
          </p:cNvPr>
          <p:cNvSpPr>
            <a:spLocks noGrp="1"/>
          </p:cNvSpPr>
          <p:nvPr>
            <p:ph type="pic" sz="quarter" idx="23"/>
          </p:nvPr>
        </p:nvSpPr>
        <p:spPr>
          <a:xfrm>
            <a:off x="4657790" y="1518654"/>
            <a:ext cx="1973125" cy="2331453"/>
          </a:xfrm>
        </p:spPr>
        <p:txBody>
          <a:bodyPr/>
          <a:lstStyle>
            <a:lvl1pPr marL="0" indent="0">
              <a:buFontTx/>
              <a:buNone/>
              <a:defRPr/>
            </a:lvl1pPr>
          </a:lstStyle>
          <a:p>
            <a:endParaRPr lang="de-DE" dirty="0"/>
          </a:p>
        </p:txBody>
      </p:sp>
      <p:sp>
        <p:nvSpPr>
          <p:cNvPr id="17" name="Bildplatzhalter 3">
            <a:extLst>
              <a:ext uri="{FF2B5EF4-FFF2-40B4-BE49-F238E27FC236}">
                <a16:creationId xmlns:a16="http://schemas.microsoft.com/office/drawing/2014/main" id="{47624A23-F85B-4047-B34C-B0E8032B5D96}"/>
              </a:ext>
            </a:extLst>
          </p:cNvPr>
          <p:cNvSpPr>
            <a:spLocks noGrp="1"/>
          </p:cNvSpPr>
          <p:nvPr>
            <p:ph type="pic" sz="quarter" idx="27"/>
          </p:nvPr>
        </p:nvSpPr>
        <p:spPr>
          <a:xfrm>
            <a:off x="4657790" y="4073580"/>
            <a:ext cx="1973125" cy="2331453"/>
          </a:xfrm>
        </p:spPr>
        <p:txBody>
          <a:bodyPr/>
          <a:lstStyle>
            <a:lvl1pPr marL="0" indent="0">
              <a:buFontTx/>
              <a:buNone/>
              <a:defRPr/>
            </a:lvl1pPr>
          </a:lstStyle>
          <a:p>
            <a:endParaRPr lang="de-DE" dirty="0"/>
          </a:p>
        </p:txBody>
      </p:sp>
      <p:sp>
        <p:nvSpPr>
          <p:cNvPr id="19" name="Bildplatzhalter 3">
            <a:extLst>
              <a:ext uri="{FF2B5EF4-FFF2-40B4-BE49-F238E27FC236}">
                <a16:creationId xmlns:a16="http://schemas.microsoft.com/office/drawing/2014/main" id="{CF69278E-D2C2-D542-8B28-9B430699213A}"/>
              </a:ext>
            </a:extLst>
          </p:cNvPr>
          <p:cNvSpPr>
            <a:spLocks noGrp="1"/>
          </p:cNvSpPr>
          <p:nvPr>
            <p:ph type="pic" sz="quarter" idx="28"/>
          </p:nvPr>
        </p:nvSpPr>
        <p:spPr>
          <a:xfrm>
            <a:off x="6775588" y="1518654"/>
            <a:ext cx="1973125" cy="2331453"/>
          </a:xfrm>
        </p:spPr>
        <p:txBody>
          <a:bodyPr/>
          <a:lstStyle>
            <a:lvl1pPr marL="0" indent="0">
              <a:buFontTx/>
              <a:buNone/>
              <a:defRPr/>
            </a:lvl1pPr>
          </a:lstStyle>
          <a:p>
            <a:endParaRPr lang="de-DE" dirty="0"/>
          </a:p>
        </p:txBody>
      </p:sp>
      <p:sp>
        <p:nvSpPr>
          <p:cNvPr id="24" name="Bildplatzhalter 3">
            <a:extLst>
              <a:ext uri="{FF2B5EF4-FFF2-40B4-BE49-F238E27FC236}">
                <a16:creationId xmlns:a16="http://schemas.microsoft.com/office/drawing/2014/main" id="{C1B5A0D8-8609-6D4A-8558-4C297036DE9B}"/>
              </a:ext>
            </a:extLst>
          </p:cNvPr>
          <p:cNvSpPr>
            <a:spLocks noGrp="1"/>
          </p:cNvSpPr>
          <p:nvPr>
            <p:ph type="pic" sz="quarter" idx="29"/>
          </p:nvPr>
        </p:nvSpPr>
        <p:spPr>
          <a:xfrm>
            <a:off x="6775588" y="4073580"/>
            <a:ext cx="1973125" cy="2331453"/>
          </a:xfrm>
        </p:spPr>
        <p:txBody>
          <a:bodyPr/>
          <a:lstStyle>
            <a:lvl1pPr marL="0" indent="0">
              <a:buFontTx/>
              <a:buNone/>
              <a:defRPr/>
            </a:lvl1pPr>
          </a:lstStyle>
          <a:p>
            <a:endParaRPr lang="de-DE" dirty="0"/>
          </a:p>
        </p:txBody>
      </p:sp>
      <p:sp>
        <p:nvSpPr>
          <p:cNvPr id="29" name="Vertikaler Textplatzhalter 13">
            <a:extLst>
              <a:ext uri="{FF2B5EF4-FFF2-40B4-BE49-F238E27FC236}">
                <a16:creationId xmlns:a16="http://schemas.microsoft.com/office/drawing/2014/main" id="{1367C0C8-9797-2547-81DF-9B33476479D6}"/>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31" name="Rechteck 30">
            <a:extLst>
              <a:ext uri="{FF2B5EF4-FFF2-40B4-BE49-F238E27FC236}">
                <a16:creationId xmlns:a16="http://schemas.microsoft.com/office/drawing/2014/main" id="{0D1F1680-C140-5649-9A5C-6EF768B4875D}"/>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2" name="Date Placeholder 3">
            <a:extLst>
              <a:ext uri="{FF2B5EF4-FFF2-40B4-BE49-F238E27FC236}">
                <a16:creationId xmlns:a16="http://schemas.microsoft.com/office/drawing/2014/main" id="{0A6B7C1D-3024-7D48-9927-66FA3224B88D}"/>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33" name="Footer Placeholder 4">
            <a:extLst>
              <a:ext uri="{FF2B5EF4-FFF2-40B4-BE49-F238E27FC236}">
                <a16:creationId xmlns:a16="http://schemas.microsoft.com/office/drawing/2014/main" id="{5220F999-C1F2-284C-A619-083DA6ECB445}"/>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4" name="Slide Number Placeholder 5">
            <a:extLst>
              <a:ext uri="{FF2B5EF4-FFF2-40B4-BE49-F238E27FC236}">
                <a16:creationId xmlns:a16="http://schemas.microsoft.com/office/drawing/2014/main" id="{37120C66-0D42-0B44-9891-878F90A59121}"/>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5" name="Gerade Verbindung 34">
            <a:extLst>
              <a:ext uri="{FF2B5EF4-FFF2-40B4-BE49-F238E27FC236}">
                <a16:creationId xmlns:a16="http://schemas.microsoft.com/office/drawing/2014/main" id="{5AEAD4E5-DEAC-864C-A59F-2E9B14DC7F68}"/>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282442"/>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Inhalt_5_4-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8322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8" name="Inhaltsplatzhalter 8">
            <a:extLst>
              <a:ext uri="{FF2B5EF4-FFF2-40B4-BE49-F238E27FC236}">
                <a16:creationId xmlns:a16="http://schemas.microsoft.com/office/drawing/2014/main" id="{A62DF91A-B0B2-FF4C-93E2-B9F927EE580B}"/>
              </a:ext>
            </a:extLst>
          </p:cNvPr>
          <p:cNvSpPr>
            <a:spLocks noGrp="1"/>
          </p:cNvSpPr>
          <p:nvPr>
            <p:ph sz="quarter" idx="15"/>
          </p:nvPr>
        </p:nvSpPr>
        <p:spPr>
          <a:xfrm>
            <a:off x="395289" y="1509183"/>
            <a:ext cx="4104044" cy="2261455"/>
          </a:xfrm>
        </p:spPr>
        <p:txBody>
          <a:bodyPr lIns="0" tIns="0" rIns="0" bIns="0">
            <a:noAutofit/>
          </a:bodyPr>
          <a:lstStyle>
            <a:lvl1pPr>
              <a:defRPr sz="1800" baseline="0"/>
            </a:lvl1pPr>
            <a:lvl2pPr>
              <a:defRPr sz="1800" baseline="0"/>
            </a:lvl2pPr>
            <a:lvl3pPr>
              <a:defRPr sz="1500" baseline="0"/>
            </a:lvl3pPr>
            <a:lvl4pPr>
              <a:defRPr sz="1500" baseline="0"/>
            </a:lvl4pPr>
            <a:lvl5pP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2" name="Bildplatzhalter 3">
            <a:extLst>
              <a:ext uri="{FF2B5EF4-FFF2-40B4-BE49-F238E27FC236}">
                <a16:creationId xmlns:a16="http://schemas.microsoft.com/office/drawing/2014/main" id="{02BECAA8-B05F-894F-A303-752FA1506B63}"/>
              </a:ext>
            </a:extLst>
          </p:cNvPr>
          <p:cNvSpPr>
            <a:spLocks noGrp="1"/>
          </p:cNvSpPr>
          <p:nvPr>
            <p:ph type="pic" sz="quarter" idx="25"/>
          </p:nvPr>
        </p:nvSpPr>
        <p:spPr>
          <a:xfrm>
            <a:off x="4657790" y="3956345"/>
            <a:ext cx="1973125" cy="2448689"/>
          </a:xfrm>
        </p:spPr>
        <p:txBody>
          <a:bodyPr/>
          <a:lstStyle>
            <a:lvl1pPr marL="0" indent="0">
              <a:buFontTx/>
              <a:buNone/>
              <a:defRPr/>
            </a:lvl1pPr>
          </a:lstStyle>
          <a:p>
            <a:endParaRPr lang="de-DE" dirty="0"/>
          </a:p>
        </p:txBody>
      </p:sp>
      <p:sp>
        <p:nvSpPr>
          <p:cNvPr id="33" name="Bildplatzhalter 3">
            <a:extLst>
              <a:ext uri="{FF2B5EF4-FFF2-40B4-BE49-F238E27FC236}">
                <a16:creationId xmlns:a16="http://schemas.microsoft.com/office/drawing/2014/main" id="{88B1D2C0-15B0-3942-8880-C8BE4C49434D}"/>
              </a:ext>
            </a:extLst>
          </p:cNvPr>
          <p:cNvSpPr>
            <a:spLocks noGrp="1"/>
          </p:cNvSpPr>
          <p:nvPr>
            <p:ph type="pic" sz="quarter" idx="26"/>
          </p:nvPr>
        </p:nvSpPr>
        <p:spPr>
          <a:xfrm>
            <a:off x="6775588" y="3956345"/>
            <a:ext cx="1973125" cy="2448689"/>
          </a:xfrm>
        </p:spPr>
        <p:txBody>
          <a:bodyPr/>
          <a:lstStyle>
            <a:lvl1pPr marL="0" indent="0">
              <a:buFontTx/>
              <a:buNone/>
              <a:defRPr/>
            </a:lvl1pPr>
          </a:lstStyle>
          <a:p>
            <a:endParaRPr lang="de-DE" dirty="0"/>
          </a:p>
        </p:txBody>
      </p:sp>
      <p:sp>
        <p:nvSpPr>
          <p:cNvPr id="14" name="Bildplatzhalter 3">
            <a:extLst>
              <a:ext uri="{FF2B5EF4-FFF2-40B4-BE49-F238E27FC236}">
                <a16:creationId xmlns:a16="http://schemas.microsoft.com/office/drawing/2014/main" id="{E6E39A3D-FEB4-8C4E-B671-C0784913AF85}"/>
              </a:ext>
            </a:extLst>
          </p:cNvPr>
          <p:cNvSpPr>
            <a:spLocks noGrp="1"/>
          </p:cNvSpPr>
          <p:nvPr>
            <p:ph type="pic" sz="quarter" idx="27"/>
          </p:nvPr>
        </p:nvSpPr>
        <p:spPr>
          <a:xfrm>
            <a:off x="401345" y="3956345"/>
            <a:ext cx="1973125" cy="2448689"/>
          </a:xfrm>
        </p:spPr>
        <p:txBody>
          <a:bodyPr/>
          <a:lstStyle>
            <a:lvl1pPr marL="0" indent="0">
              <a:buFontTx/>
              <a:buNone/>
              <a:defRPr/>
            </a:lvl1pPr>
          </a:lstStyle>
          <a:p>
            <a:endParaRPr lang="de-DE" dirty="0"/>
          </a:p>
        </p:txBody>
      </p:sp>
      <p:sp>
        <p:nvSpPr>
          <p:cNvPr id="15" name="Bildplatzhalter 3">
            <a:extLst>
              <a:ext uri="{FF2B5EF4-FFF2-40B4-BE49-F238E27FC236}">
                <a16:creationId xmlns:a16="http://schemas.microsoft.com/office/drawing/2014/main" id="{D4ADE4EC-101B-6D4B-A9CC-0DA708FF91EE}"/>
              </a:ext>
            </a:extLst>
          </p:cNvPr>
          <p:cNvSpPr>
            <a:spLocks noGrp="1"/>
          </p:cNvSpPr>
          <p:nvPr>
            <p:ph type="pic" sz="quarter" idx="28"/>
          </p:nvPr>
        </p:nvSpPr>
        <p:spPr>
          <a:xfrm>
            <a:off x="2519144" y="3956345"/>
            <a:ext cx="1973125" cy="2448689"/>
          </a:xfrm>
        </p:spPr>
        <p:txBody>
          <a:bodyPr/>
          <a:lstStyle>
            <a:lvl1pPr marL="0" indent="0">
              <a:buFontTx/>
              <a:buNone/>
              <a:defRPr/>
            </a:lvl1pPr>
          </a:lstStyle>
          <a:p>
            <a:endParaRPr lang="de-DE" dirty="0"/>
          </a:p>
        </p:txBody>
      </p:sp>
      <p:sp>
        <p:nvSpPr>
          <p:cNvPr id="16" name="Inhaltsplatzhalter 8">
            <a:extLst>
              <a:ext uri="{FF2B5EF4-FFF2-40B4-BE49-F238E27FC236}">
                <a16:creationId xmlns:a16="http://schemas.microsoft.com/office/drawing/2014/main" id="{C1AE140F-9F9D-3A40-A45B-D2E71FB12701}"/>
              </a:ext>
            </a:extLst>
          </p:cNvPr>
          <p:cNvSpPr>
            <a:spLocks noGrp="1"/>
          </p:cNvSpPr>
          <p:nvPr>
            <p:ph sz="quarter" idx="29"/>
          </p:nvPr>
        </p:nvSpPr>
        <p:spPr>
          <a:xfrm>
            <a:off x="4644669" y="1509183"/>
            <a:ext cx="4104044" cy="2261455"/>
          </a:xfrm>
        </p:spPr>
        <p:txBody>
          <a:bodyPr lIns="0" tIns="0" rIns="0" bIns="0">
            <a:noAutofit/>
          </a:bodyPr>
          <a:lstStyle>
            <a:lvl1pPr>
              <a:defRPr sz="1800" baseline="0"/>
            </a:lvl1pPr>
            <a:lvl2pPr>
              <a:defRPr sz="1800" baseline="0"/>
            </a:lvl2pPr>
            <a:lvl3pPr>
              <a:defRPr sz="1500" baseline="0"/>
            </a:lvl3pPr>
            <a:lvl4pPr>
              <a:defRPr sz="1500" baseline="0"/>
            </a:lvl4pPr>
            <a:lvl5pP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9" name="Vertikaler Textplatzhalter 13">
            <a:extLst>
              <a:ext uri="{FF2B5EF4-FFF2-40B4-BE49-F238E27FC236}">
                <a16:creationId xmlns:a16="http://schemas.microsoft.com/office/drawing/2014/main" id="{07554449-FAF7-D747-A5F4-594F3CD4ABD5}"/>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30" name="Rechteck 29">
            <a:extLst>
              <a:ext uri="{FF2B5EF4-FFF2-40B4-BE49-F238E27FC236}">
                <a16:creationId xmlns:a16="http://schemas.microsoft.com/office/drawing/2014/main" id="{A601AE9F-256F-5C41-A1A2-8C27A8A9DF45}"/>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1" name="Date Placeholder 3">
            <a:extLst>
              <a:ext uri="{FF2B5EF4-FFF2-40B4-BE49-F238E27FC236}">
                <a16:creationId xmlns:a16="http://schemas.microsoft.com/office/drawing/2014/main" id="{CF6CCD3A-92BC-FE47-9A77-6542A5CC7DFE}"/>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34" name="Footer Placeholder 4">
            <a:extLst>
              <a:ext uri="{FF2B5EF4-FFF2-40B4-BE49-F238E27FC236}">
                <a16:creationId xmlns:a16="http://schemas.microsoft.com/office/drawing/2014/main" id="{AB6758FC-DB1D-AA49-A620-E6D07271AF3F}"/>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5" name="Slide Number Placeholder 5">
            <a:extLst>
              <a:ext uri="{FF2B5EF4-FFF2-40B4-BE49-F238E27FC236}">
                <a16:creationId xmlns:a16="http://schemas.microsoft.com/office/drawing/2014/main" id="{B15C3457-3ECA-4349-B5A2-65931396A8DB}"/>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6" name="Gerade Verbindung 35">
            <a:extLst>
              <a:ext uri="{FF2B5EF4-FFF2-40B4-BE49-F238E27FC236}">
                <a16:creationId xmlns:a16="http://schemas.microsoft.com/office/drawing/2014/main" id="{F2D44ABA-4067-3645-BF92-E343FA9B2FAE}"/>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868721"/>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Inhalt_6_2-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9846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8" name="Inhaltsplatzhalter 8">
            <a:extLst>
              <a:ext uri="{FF2B5EF4-FFF2-40B4-BE49-F238E27FC236}">
                <a16:creationId xmlns:a16="http://schemas.microsoft.com/office/drawing/2014/main" id="{A62DF91A-B0B2-FF4C-93E2-B9F927EE580B}"/>
              </a:ext>
            </a:extLst>
          </p:cNvPr>
          <p:cNvSpPr>
            <a:spLocks noGrp="1"/>
          </p:cNvSpPr>
          <p:nvPr>
            <p:ph sz="quarter" idx="15"/>
          </p:nvPr>
        </p:nvSpPr>
        <p:spPr>
          <a:xfrm>
            <a:off x="2519363" y="1519766"/>
            <a:ext cx="6229350" cy="1474761"/>
          </a:xfrm>
        </p:spPr>
        <p:txBody>
          <a:bodyPr lIns="0" tIns="0" rIns="0" bIns="0">
            <a:noAutofit/>
          </a:bodyPr>
          <a:lstStyle>
            <a:lvl1pPr>
              <a:defRPr sz="1800" baseline="0"/>
            </a:lvl1pPr>
          </a:lstStyle>
          <a:p>
            <a:pPr lvl="0"/>
            <a:r>
              <a:rPr lang="de-DE" dirty="0"/>
              <a:t>Mastertextformat bearbeiten</a:t>
            </a:r>
          </a:p>
        </p:txBody>
      </p:sp>
      <p:sp>
        <p:nvSpPr>
          <p:cNvPr id="20" name="Bildplatzhalter 3">
            <a:extLst>
              <a:ext uri="{FF2B5EF4-FFF2-40B4-BE49-F238E27FC236}">
                <a16:creationId xmlns:a16="http://schemas.microsoft.com/office/drawing/2014/main" id="{303CC690-6ACE-404F-BAB6-D72A58A0E04E}"/>
              </a:ext>
            </a:extLst>
          </p:cNvPr>
          <p:cNvSpPr>
            <a:spLocks noGrp="1"/>
          </p:cNvSpPr>
          <p:nvPr>
            <p:ph type="pic" sz="quarter" idx="28"/>
          </p:nvPr>
        </p:nvSpPr>
        <p:spPr>
          <a:xfrm>
            <a:off x="402909" y="1518651"/>
            <a:ext cx="1973125" cy="1480196"/>
          </a:xfrm>
        </p:spPr>
        <p:txBody>
          <a:bodyPr/>
          <a:lstStyle>
            <a:lvl1pPr marL="0" indent="0">
              <a:buFontTx/>
              <a:buNone/>
              <a:defRPr/>
            </a:lvl1pPr>
          </a:lstStyle>
          <a:p>
            <a:endParaRPr lang="de-DE" dirty="0"/>
          </a:p>
        </p:txBody>
      </p:sp>
      <p:sp>
        <p:nvSpPr>
          <p:cNvPr id="24" name="Inhaltsplatzhalter 8">
            <a:extLst>
              <a:ext uri="{FF2B5EF4-FFF2-40B4-BE49-F238E27FC236}">
                <a16:creationId xmlns:a16="http://schemas.microsoft.com/office/drawing/2014/main" id="{87645B6A-2033-4840-849C-1F554BF1A528}"/>
              </a:ext>
            </a:extLst>
          </p:cNvPr>
          <p:cNvSpPr>
            <a:spLocks noGrp="1"/>
          </p:cNvSpPr>
          <p:nvPr>
            <p:ph sz="quarter" idx="30"/>
          </p:nvPr>
        </p:nvSpPr>
        <p:spPr>
          <a:xfrm>
            <a:off x="2519363" y="3219117"/>
            <a:ext cx="6229350" cy="1497263"/>
          </a:xfrm>
        </p:spPr>
        <p:txBody>
          <a:bodyPr lIns="0" tIns="0" rIns="0" bIns="0">
            <a:noAutofit/>
          </a:bodyPr>
          <a:lstStyle>
            <a:lvl1pPr>
              <a:defRPr sz="1800" baseline="0"/>
            </a:lvl1pPr>
          </a:lstStyle>
          <a:p>
            <a:pPr lvl="0"/>
            <a:r>
              <a:rPr lang="de-DE" dirty="0"/>
              <a:t>Mastertextformat bearbeiten</a:t>
            </a:r>
          </a:p>
        </p:txBody>
      </p:sp>
      <p:sp>
        <p:nvSpPr>
          <p:cNvPr id="28" name="Inhaltsplatzhalter 8">
            <a:extLst>
              <a:ext uri="{FF2B5EF4-FFF2-40B4-BE49-F238E27FC236}">
                <a16:creationId xmlns:a16="http://schemas.microsoft.com/office/drawing/2014/main" id="{BFC1FE68-4E7B-1F4E-A9E4-9BE064B2F65E}"/>
              </a:ext>
            </a:extLst>
          </p:cNvPr>
          <p:cNvSpPr>
            <a:spLocks noGrp="1"/>
          </p:cNvSpPr>
          <p:nvPr>
            <p:ph sz="quarter" idx="31"/>
          </p:nvPr>
        </p:nvSpPr>
        <p:spPr>
          <a:xfrm>
            <a:off x="2519363" y="4919579"/>
            <a:ext cx="6229350" cy="1485455"/>
          </a:xfrm>
        </p:spPr>
        <p:txBody>
          <a:bodyPr lIns="0" tIns="0" rIns="0" bIns="0">
            <a:noAutofit/>
          </a:bodyPr>
          <a:lstStyle>
            <a:lvl1pPr>
              <a:defRPr sz="1800" baseline="0"/>
            </a:lvl1pPr>
          </a:lstStyle>
          <a:p>
            <a:pPr lvl="0"/>
            <a:r>
              <a:rPr lang="de-DE" dirty="0"/>
              <a:t>Mastertextformat bearbeiten</a:t>
            </a:r>
          </a:p>
        </p:txBody>
      </p:sp>
      <p:sp>
        <p:nvSpPr>
          <p:cNvPr id="17" name="Bildplatzhalter 3">
            <a:extLst>
              <a:ext uri="{FF2B5EF4-FFF2-40B4-BE49-F238E27FC236}">
                <a16:creationId xmlns:a16="http://schemas.microsoft.com/office/drawing/2014/main" id="{A133D1F5-F831-3343-9517-E0AB76EC8529}"/>
              </a:ext>
            </a:extLst>
          </p:cNvPr>
          <p:cNvSpPr>
            <a:spLocks noGrp="1"/>
          </p:cNvSpPr>
          <p:nvPr>
            <p:ph type="pic" sz="quarter" idx="32"/>
          </p:nvPr>
        </p:nvSpPr>
        <p:spPr>
          <a:xfrm>
            <a:off x="395289" y="4924838"/>
            <a:ext cx="1973125" cy="1480196"/>
          </a:xfrm>
        </p:spPr>
        <p:txBody>
          <a:bodyPr/>
          <a:lstStyle>
            <a:lvl1pPr marL="0" indent="0">
              <a:buFontTx/>
              <a:buNone/>
              <a:defRPr/>
            </a:lvl1pPr>
          </a:lstStyle>
          <a:p>
            <a:endParaRPr lang="de-DE" dirty="0"/>
          </a:p>
        </p:txBody>
      </p:sp>
      <p:sp>
        <p:nvSpPr>
          <p:cNvPr id="19" name="Bildplatzhalter 3">
            <a:extLst>
              <a:ext uri="{FF2B5EF4-FFF2-40B4-BE49-F238E27FC236}">
                <a16:creationId xmlns:a16="http://schemas.microsoft.com/office/drawing/2014/main" id="{35E4D7FB-EB64-6D41-B906-9867681988C9}"/>
              </a:ext>
            </a:extLst>
          </p:cNvPr>
          <p:cNvSpPr>
            <a:spLocks noGrp="1"/>
          </p:cNvSpPr>
          <p:nvPr>
            <p:ph type="pic" sz="quarter" idx="33"/>
          </p:nvPr>
        </p:nvSpPr>
        <p:spPr>
          <a:xfrm>
            <a:off x="395289" y="3229809"/>
            <a:ext cx="1973125" cy="1480196"/>
          </a:xfrm>
        </p:spPr>
        <p:txBody>
          <a:bodyPr/>
          <a:lstStyle>
            <a:lvl1pPr marL="0" indent="0">
              <a:buFontTx/>
              <a:buNone/>
              <a:defRPr/>
            </a:lvl1pPr>
          </a:lstStyle>
          <a:p>
            <a:endParaRPr lang="de-DE" dirty="0"/>
          </a:p>
        </p:txBody>
      </p:sp>
      <p:sp>
        <p:nvSpPr>
          <p:cNvPr id="32" name="Vertikaler Textplatzhalter 13">
            <a:extLst>
              <a:ext uri="{FF2B5EF4-FFF2-40B4-BE49-F238E27FC236}">
                <a16:creationId xmlns:a16="http://schemas.microsoft.com/office/drawing/2014/main" id="{744877FF-CD41-BB41-97DA-40E357ED5A33}"/>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33" name="Rechteck 32">
            <a:extLst>
              <a:ext uri="{FF2B5EF4-FFF2-40B4-BE49-F238E27FC236}">
                <a16:creationId xmlns:a16="http://schemas.microsoft.com/office/drawing/2014/main" id="{40C9EE32-82F5-7B47-AD61-3C1BD991AB85}"/>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4" name="Date Placeholder 3">
            <a:extLst>
              <a:ext uri="{FF2B5EF4-FFF2-40B4-BE49-F238E27FC236}">
                <a16:creationId xmlns:a16="http://schemas.microsoft.com/office/drawing/2014/main" id="{894A99B1-84F0-7746-B969-01A9372AD354}"/>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35" name="Footer Placeholder 4">
            <a:extLst>
              <a:ext uri="{FF2B5EF4-FFF2-40B4-BE49-F238E27FC236}">
                <a16:creationId xmlns:a16="http://schemas.microsoft.com/office/drawing/2014/main" id="{B02EE008-CD66-3043-96B7-D041D4DC159D}"/>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6" name="Slide Number Placeholder 5">
            <a:extLst>
              <a:ext uri="{FF2B5EF4-FFF2-40B4-BE49-F238E27FC236}">
                <a16:creationId xmlns:a16="http://schemas.microsoft.com/office/drawing/2014/main" id="{16D9C4B2-2DC3-104E-B8BD-22EB62E037EE}"/>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7" name="Gerade Verbindung 36">
            <a:extLst>
              <a:ext uri="{FF2B5EF4-FFF2-40B4-BE49-F238E27FC236}">
                <a16:creationId xmlns:a16="http://schemas.microsoft.com/office/drawing/2014/main" id="{5BE09DBE-200B-FE4E-B907-D7BC009C7B68}"/>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739573"/>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158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logan_1">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6CD23B8-3E5E-9849-9B87-50DCBB99144B}"/>
              </a:ext>
            </a:extLst>
          </p:cNvPr>
          <p:cNvSpPr/>
          <p:nvPr userDrawn="1"/>
        </p:nvSpPr>
        <p:spPr>
          <a:xfrm>
            <a:off x="395289" y="1509184"/>
            <a:ext cx="8353425" cy="4895849"/>
          </a:xfrm>
          <a:prstGeom prst="rect">
            <a:avLst/>
          </a:prstGeom>
          <a:solidFill>
            <a:srgbClr val="77BA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19" name="Title 1">
            <a:extLst>
              <a:ext uri="{FF2B5EF4-FFF2-40B4-BE49-F238E27FC236}">
                <a16:creationId xmlns:a16="http://schemas.microsoft.com/office/drawing/2014/main" id="{172DC440-411E-1E43-B720-2976B6E9EDB3}"/>
              </a:ext>
            </a:extLst>
          </p:cNvPr>
          <p:cNvSpPr>
            <a:spLocks noGrp="1"/>
          </p:cNvSpPr>
          <p:nvPr>
            <p:ph type="ctrTitle" hasCustomPrompt="1"/>
          </p:nvPr>
        </p:nvSpPr>
        <p:spPr>
          <a:xfrm>
            <a:off x="2547220" y="1770802"/>
            <a:ext cx="5803150" cy="4256187"/>
          </a:xfrm>
        </p:spPr>
        <p:txBody>
          <a:bodyPr anchor="t" anchorCtr="0">
            <a:normAutofit/>
          </a:bodyPr>
          <a:lstStyle>
            <a:lvl1pPr algn="l">
              <a:defRPr sz="3200" baseline="0">
                <a:solidFill>
                  <a:schemeClr val="bg1"/>
                </a:solidFill>
              </a:defRPr>
            </a:lvl1pPr>
          </a:lstStyle>
          <a:p>
            <a:r>
              <a:rPr lang="de-DE" dirty="0"/>
              <a:t>Haupttitel einfügen</a:t>
            </a:r>
            <a:endParaRPr lang="en-US" dirty="0"/>
          </a:p>
        </p:txBody>
      </p:sp>
      <p:sp>
        <p:nvSpPr>
          <p:cNvPr id="20" name="Rechteck 19">
            <a:extLst>
              <a:ext uri="{FF2B5EF4-FFF2-40B4-BE49-F238E27FC236}">
                <a16:creationId xmlns:a16="http://schemas.microsoft.com/office/drawing/2014/main" id="{0757B67B-3289-0445-A78E-0C62A00C4E7F}"/>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1" name="Date Placeholder 3">
            <a:extLst>
              <a:ext uri="{FF2B5EF4-FFF2-40B4-BE49-F238E27FC236}">
                <a16:creationId xmlns:a16="http://schemas.microsoft.com/office/drawing/2014/main" id="{FD9C8156-30CC-9E47-8B60-BDF943D35DC1}"/>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22" name="Footer Placeholder 4">
            <a:extLst>
              <a:ext uri="{FF2B5EF4-FFF2-40B4-BE49-F238E27FC236}">
                <a16:creationId xmlns:a16="http://schemas.microsoft.com/office/drawing/2014/main" id="{849D2F2D-2E26-6441-A9ED-E28E0B5F9FDE}"/>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3" name="Slide Number Placeholder 5">
            <a:extLst>
              <a:ext uri="{FF2B5EF4-FFF2-40B4-BE49-F238E27FC236}">
                <a16:creationId xmlns:a16="http://schemas.microsoft.com/office/drawing/2014/main" id="{A0717A2E-6365-9546-9CC9-D29CB8FE3AD9}"/>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4" name="Gerade Verbindung 23">
            <a:extLst>
              <a:ext uri="{FF2B5EF4-FFF2-40B4-BE49-F238E27FC236}">
                <a16:creationId xmlns:a16="http://schemas.microsoft.com/office/drawing/2014/main" id="{D06C892F-9F55-3749-887D-009EC8AB79A7}"/>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594861"/>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161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chlussfolie">
    <p:spTree>
      <p:nvGrpSpPr>
        <p:cNvPr id="1" name=""/>
        <p:cNvGrpSpPr/>
        <p:nvPr/>
      </p:nvGrpSpPr>
      <p:grpSpPr>
        <a:xfrm>
          <a:off x="0" y="0"/>
          <a:ext cx="0" cy="0"/>
          <a:chOff x="0" y="0"/>
          <a:chExt cx="0" cy="0"/>
        </a:xfrm>
      </p:grpSpPr>
      <p:sp>
        <p:nvSpPr>
          <p:cNvPr id="13" name="Inhaltsplatzhalter 8">
            <a:extLst>
              <a:ext uri="{FF2B5EF4-FFF2-40B4-BE49-F238E27FC236}">
                <a16:creationId xmlns:a16="http://schemas.microsoft.com/office/drawing/2014/main" id="{76AE7526-E4E8-C647-AEA7-5E99F79BD185}"/>
              </a:ext>
            </a:extLst>
          </p:cNvPr>
          <p:cNvSpPr>
            <a:spLocks noGrp="1"/>
          </p:cNvSpPr>
          <p:nvPr>
            <p:ph sz="quarter" idx="30"/>
          </p:nvPr>
        </p:nvSpPr>
        <p:spPr>
          <a:xfrm>
            <a:off x="2519363" y="3084408"/>
            <a:ext cx="6229350" cy="1568873"/>
          </a:xfrm>
        </p:spPr>
        <p:txBody>
          <a:bodyPr lIns="0" tIns="0" rIns="0" bIns="0">
            <a:noAutofit/>
          </a:bodyPr>
          <a:lstStyle>
            <a:lvl1pPr>
              <a:defRPr sz="1800" baseline="0"/>
            </a:lvl1pPr>
          </a:lstStyle>
          <a:p>
            <a:pPr lvl="0"/>
            <a:r>
              <a:rPr lang="de-DE" dirty="0"/>
              <a:t>Mastertextformat bearbeiten</a:t>
            </a:r>
          </a:p>
        </p:txBody>
      </p:sp>
      <p:pic>
        <p:nvPicPr>
          <p:cNvPr id="21" name="Grafik 20">
            <a:extLst>
              <a:ext uri="{FF2B5EF4-FFF2-40B4-BE49-F238E27FC236}">
                <a16:creationId xmlns:a16="http://schemas.microsoft.com/office/drawing/2014/main" id="{8BD73DB9-8F37-004D-9AB3-0EA119AB2E9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292703" y="671944"/>
            <a:ext cx="1456009" cy="413278"/>
          </a:xfrm>
          <a:prstGeom prst="rect">
            <a:avLst/>
          </a:prstGeom>
        </p:spPr>
      </p:pic>
      <p:sp>
        <p:nvSpPr>
          <p:cNvPr id="22" name="Rechteck 21">
            <a:extLst>
              <a:ext uri="{FF2B5EF4-FFF2-40B4-BE49-F238E27FC236}">
                <a16:creationId xmlns:a16="http://schemas.microsoft.com/office/drawing/2014/main" id="{EAC0BD2F-D73D-1D4C-88B4-66B9D1937994}"/>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3" name="Date Placeholder 3">
            <a:extLst>
              <a:ext uri="{FF2B5EF4-FFF2-40B4-BE49-F238E27FC236}">
                <a16:creationId xmlns:a16="http://schemas.microsoft.com/office/drawing/2014/main" id="{5ACE2025-60E4-E84D-A9B5-18255F7C36AB}"/>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 Dezember 2023</a:t>
            </a:fld>
            <a:endParaRPr lang="de-DE" dirty="0"/>
          </a:p>
        </p:txBody>
      </p:sp>
      <p:sp>
        <p:nvSpPr>
          <p:cNvPr id="24" name="Footer Placeholder 4">
            <a:extLst>
              <a:ext uri="{FF2B5EF4-FFF2-40B4-BE49-F238E27FC236}">
                <a16:creationId xmlns:a16="http://schemas.microsoft.com/office/drawing/2014/main" id="{C9FF7CF5-A916-6248-B73F-0C97F4C900BF}"/>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5" name="Slide Number Placeholder 5">
            <a:extLst>
              <a:ext uri="{FF2B5EF4-FFF2-40B4-BE49-F238E27FC236}">
                <a16:creationId xmlns:a16="http://schemas.microsoft.com/office/drawing/2014/main" id="{44966D50-4D3E-D347-A83F-F1DF1A14411C}"/>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6" name="Gerade Verbindung 25">
            <a:extLst>
              <a:ext uri="{FF2B5EF4-FFF2-40B4-BE49-F238E27FC236}">
                <a16:creationId xmlns:a16="http://schemas.microsoft.com/office/drawing/2014/main" id="{397E53B7-397B-3749-96FC-A5479DE45590}"/>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962419"/>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829">
          <p15:clr>
            <a:srgbClr val="FBAE40"/>
          </p15:clr>
        </p15:guide>
        <p15:guide id="6" orient="horz" pos="4035">
          <p15:clr>
            <a:srgbClr val="FBAE40"/>
          </p15:clr>
        </p15:guide>
        <p15:guide id="7" pos="1587">
          <p15:clr>
            <a:srgbClr val="FBAE40"/>
          </p15:clr>
        </p15:guide>
        <p15:guide id="8" pos="464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0" tIns="0" rIns="0" bIns="0" rtlCol="0" anchor="t" anchorCtr="0">
            <a:normAutofit/>
          </a:bodyPr>
          <a:lstStyle/>
          <a:p>
            <a:r>
              <a:rPr lang="de-DE" dirty="0"/>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6830667" y="6346412"/>
            <a:ext cx="1160393" cy="292927"/>
          </a:xfrm>
          <a:prstGeom prst="rect">
            <a:avLst/>
          </a:prstGeom>
        </p:spPr>
        <p:txBody>
          <a:bodyPr vert="horz" lIns="0" tIns="0" rIns="0" bIns="0" rtlCol="0" anchor="t" anchorCtr="0"/>
          <a:lstStyle>
            <a:lvl1pPr algn="l">
              <a:defRPr sz="900" baseline="0">
                <a:solidFill>
                  <a:schemeClr val="tx1">
                    <a:tint val="75000"/>
                  </a:schemeClr>
                </a:solidFill>
                <a:latin typeface="Arial" panose="020B0604020202020204" pitchFamily="34" charset="0"/>
              </a:defRPr>
            </a:lvl1pPr>
          </a:lstStyle>
          <a:p>
            <a:fld id="{6BAE8D7F-268E-C048-851F-5464429E11C2}" type="datetime4">
              <a:rPr lang="de-DE" smtClean="0"/>
              <a:pPr/>
              <a:t>1. Dezember 2023</a:t>
            </a:fld>
            <a:endParaRPr lang="de-DE" dirty="0"/>
          </a:p>
        </p:txBody>
      </p:sp>
      <p:sp>
        <p:nvSpPr>
          <p:cNvPr id="5" name="Footer Placeholder 4"/>
          <p:cNvSpPr>
            <a:spLocks noGrp="1"/>
          </p:cNvSpPr>
          <p:nvPr>
            <p:ph type="ftr" sz="quarter" idx="3"/>
          </p:nvPr>
        </p:nvSpPr>
        <p:spPr>
          <a:xfrm>
            <a:off x="623680" y="6346412"/>
            <a:ext cx="5598216" cy="223353"/>
          </a:xfrm>
          <a:prstGeom prst="rect">
            <a:avLst/>
          </a:prstGeom>
        </p:spPr>
        <p:txBody>
          <a:bodyPr vert="horz" lIns="0" tIns="0" rIns="0" bIns="0" rtlCol="0" anchor="t" anchorCtr="0"/>
          <a:lstStyle>
            <a:lvl1pPr algn="l">
              <a:defRPr sz="900" baseline="0">
                <a:solidFill>
                  <a:schemeClr val="tx1">
                    <a:tint val="75000"/>
                  </a:schemeClr>
                </a:solidFill>
                <a:latin typeface="Arial" panose="020B0604020202020204" pitchFamily="34" charset="0"/>
              </a:defRPr>
            </a:lvl1pPr>
          </a:lstStyle>
          <a:p>
            <a:r>
              <a:rPr lang="de-DE"/>
              <a:t>Text Fußzeile</a:t>
            </a:r>
            <a:endParaRPr lang="de-DE" dirty="0"/>
          </a:p>
        </p:txBody>
      </p:sp>
      <p:sp>
        <p:nvSpPr>
          <p:cNvPr id="6" name="Slide Number Placeholder 5"/>
          <p:cNvSpPr>
            <a:spLocks noGrp="1"/>
          </p:cNvSpPr>
          <p:nvPr>
            <p:ph type="sldNum" sz="quarter" idx="4"/>
          </p:nvPr>
        </p:nvSpPr>
        <p:spPr>
          <a:xfrm>
            <a:off x="8010938" y="6346412"/>
            <a:ext cx="504411" cy="213414"/>
          </a:xfrm>
          <a:prstGeom prst="rect">
            <a:avLst/>
          </a:prstGeom>
        </p:spPr>
        <p:txBody>
          <a:bodyPr vert="horz" lIns="0" tIns="0" rIns="0" bIns="0" rtlCol="0" anchor="t" anchorCtr="0"/>
          <a:lstStyle>
            <a:lvl1pPr algn="r">
              <a:defRPr sz="900" baseline="0">
                <a:solidFill>
                  <a:schemeClr val="tx1">
                    <a:tint val="75000"/>
                  </a:schemeClr>
                </a:solidFill>
                <a:latin typeface="Arial" panose="020B0604020202020204" pitchFamily="34" charset="0"/>
              </a:defRPr>
            </a:lvl1pPr>
          </a:lstStyle>
          <a:p>
            <a:fld id="{FE120BDC-5456-EC41-8BB6-7A3B726EA19B}" type="slidenum">
              <a:rPr lang="de-DE" smtClean="0"/>
              <a:pPr/>
              <a:t>‹Nr.›</a:t>
            </a:fld>
            <a:endParaRPr lang="de-DE" dirty="0"/>
          </a:p>
        </p:txBody>
      </p:sp>
    </p:spTree>
    <p:extLst>
      <p:ext uri="{BB962C8B-B14F-4D97-AF65-F5344CB8AC3E}">
        <p14:creationId xmlns:p14="http://schemas.microsoft.com/office/powerpoint/2010/main" val="3906421490"/>
      </p:ext>
    </p:extLst>
  </p:cSld>
  <p:clrMap bg1="lt1" tx1="dk1" bg2="lt2" tx2="dk2" accent1="accent1" accent2="accent2" accent3="accent3" accent4="accent4" accent5="accent5" accent6="accent6" hlink="hlink" folHlink="folHlink"/>
  <p:sldLayoutIdLst>
    <p:sldLayoutId id="2147483710" r:id="rId1"/>
    <p:sldLayoutId id="2147483693" r:id="rId2"/>
    <p:sldLayoutId id="2147483696"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p:txStyles>
    <p:titleStyle>
      <a:lvl1pPr algn="l" defTabSz="914400" rtl="0" eaLnBrk="1" latinLnBrk="0" hangingPunct="1">
        <a:lnSpc>
          <a:spcPct val="90000"/>
        </a:lnSpc>
        <a:spcBef>
          <a:spcPct val="0"/>
        </a:spcBef>
        <a:buNone/>
        <a:defRPr sz="28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77BA49"/>
        </a:buClr>
        <a:buFont typeface="Wingdings" pitchFamily="2" charset="2"/>
        <a:buChar char="§"/>
        <a:defRPr sz="22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link.springer.com/chapter/10.1007/978-3-030-62669-3_2#ref-CR118"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412_D2DEFA7E.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67ED5C6-1BF8-9AD6-04D0-1E53C3CFA1E8}"/>
              </a:ext>
            </a:extLst>
          </p:cNvPr>
          <p:cNvSpPr txBox="1"/>
          <p:nvPr/>
        </p:nvSpPr>
        <p:spPr>
          <a:xfrm>
            <a:off x="403380" y="1124712"/>
            <a:ext cx="8337240" cy="2154436"/>
          </a:xfrm>
          <a:prstGeom prst="rect">
            <a:avLst/>
          </a:prstGeom>
          <a:noFill/>
        </p:spPr>
        <p:txBody>
          <a:bodyPr wrap="square" rtlCol="0">
            <a:spAutoFit/>
          </a:bodyPr>
          <a:lstStyle/>
          <a:p>
            <a:pPr algn="ctr"/>
            <a:r>
              <a:rPr lang="en-US" sz="1400" b="1" dirty="0"/>
              <a:t>Welcome to the study and thank you for your participation!</a:t>
            </a:r>
          </a:p>
          <a:p>
            <a:pPr algn="ctr"/>
            <a:endParaRPr lang="en-US" sz="1200" dirty="0">
              <a:solidFill>
                <a:srgbClr val="000000"/>
              </a:solidFill>
              <a:latin typeface="+mj-lt"/>
            </a:endParaRPr>
          </a:p>
          <a:p>
            <a:pPr algn="just"/>
            <a:r>
              <a:rPr lang="en-US" sz="1200" dirty="0">
                <a:solidFill>
                  <a:srgbClr val="000000"/>
                </a:solidFill>
                <a:latin typeface="+mj-lt"/>
              </a:rPr>
              <a:t>This study takes approximately </a:t>
            </a:r>
            <a:r>
              <a:rPr lang="en-US" sz="1200" b="1" dirty="0">
                <a:solidFill>
                  <a:srgbClr val="000000"/>
                </a:solidFill>
                <a:highlight>
                  <a:srgbClr val="FFFF00"/>
                </a:highlight>
                <a:latin typeface="+mj-lt"/>
              </a:rPr>
              <a:t>XX minutes to complete</a:t>
            </a:r>
            <a:r>
              <a:rPr lang="en-US" sz="1200" dirty="0">
                <a:solidFill>
                  <a:srgbClr val="000000"/>
                </a:solidFill>
                <a:latin typeface="+mj-lt"/>
              </a:rPr>
              <a:t>. Upon successful completion of the study, you will receive a reward of </a:t>
            </a:r>
            <a:r>
              <a:rPr lang="en-US" sz="1200" b="1" dirty="0">
                <a:solidFill>
                  <a:srgbClr val="000000"/>
                </a:solidFill>
                <a:highlight>
                  <a:srgbClr val="FFFF00"/>
                </a:highlight>
                <a:latin typeface="+mj-lt"/>
              </a:rPr>
              <a:t>$X.XX. </a:t>
            </a:r>
          </a:p>
          <a:p>
            <a:pPr algn="just"/>
            <a:endParaRPr lang="en-US" sz="1200" b="1" dirty="0">
              <a:solidFill>
                <a:srgbClr val="000000"/>
              </a:solidFill>
              <a:highlight>
                <a:srgbClr val="FFFF00"/>
              </a:highlight>
              <a:latin typeface="+mj-lt"/>
            </a:endParaRPr>
          </a:p>
          <a:p>
            <a:pPr algn="just"/>
            <a:r>
              <a:rPr lang="en-US" sz="1200" dirty="0">
                <a:solidFill>
                  <a:srgbClr val="000000"/>
                </a:solidFill>
                <a:latin typeface="+mj-lt"/>
              </a:rPr>
              <a:t>Please read the information provided carefully and note that this study contains questions and control mechanisms designed to check your attention. Failure to pass these attention checks will result in immediate termination from the study and you will not receive any payment.</a:t>
            </a:r>
            <a:endParaRPr lang="en-US" sz="1200" b="1" dirty="0">
              <a:solidFill>
                <a:srgbClr val="000000"/>
              </a:solidFill>
              <a:highlight>
                <a:srgbClr val="FFFF00"/>
              </a:highlight>
              <a:latin typeface="+mj-lt"/>
            </a:endParaRPr>
          </a:p>
          <a:p>
            <a:pPr algn="just"/>
            <a:endParaRPr lang="en-US" sz="1200" dirty="0">
              <a:solidFill>
                <a:srgbClr val="000000"/>
              </a:solidFill>
              <a:latin typeface="+mj-lt"/>
            </a:endParaRPr>
          </a:p>
          <a:p>
            <a:pPr algn="just"/>
            <a:r>
              <a:rPr lang="en-US" sz="1200" dirty="0">
                <a:solidFill>
                  <a:srgbClr val="000000"/>
                </a:solidFill>
                <a:latin typeface="+mj-lt"/>
              </a:rPr>
              <a:t>All data collected will remain anonymous and will be used for academic research purposes only.</a:t>
            </a:r>
          </a:p>
          <a:p>
            <a:pPr algn="just"/>
            <a:endParaRPr lang="en-US" sz="1200" b="0" i="0" dirty="0">
              <a:solidFill>
                <a:srgbClr val="000000"/>
              </a:solidFill>
              <a:effectLst/>
              <a:latin typeface="+mj-lt"/>
            </a:endParaRPr>
          </a:p>
        </p:txBody>
      </p:sp>
      <p:sp>
        <p:nvSpPr>
          <p:cNvPr id="3" name="Titel 3">
            <a:extLst>
              <a:ext uri="{FF2B5EF4-FFF2-40B4-BE49-F238E27FC236}">
                <a16:creationId xmlns:a16="http://schemas.microsoft.com/office/drawing/2014/main" id="{6557F621-89BB-75E8-D625-86FA1D6C4540}"/>
              </a:ext>
            </a:extLst>
          </p:cNvPr>
          <p:cNvSpPr txBox="1">
            <a:spLocks/>
          </p:cNvSpPr>
          <p:nvPr/>
        </p:nvSpPr>
        <p:spPr>
          <a:xfrm>
            <a:off x="403380" y="331200"/>
            <a:ext cx="6683375" cy="814387"/>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800" b="1" i="0" kern="1200" baseline="0">
                <a:solidFill>
                  <a:schemeClr val="tx1"/>
                </a:solidFill>
                <a:latin typeface="Arial" panose="020B0604020202020204" pitchFamily="34" charset="0"/>
                <a:ea typeface="+mj-ea"/>
                <a:cs typeface="+mj-cs"/>
              </a:defRPr>
            </a:lvl1pPr>
          </a:lstStyle>
          <a:p>
            <a:r>
              <a:rPr lang="en-US" sz="2100" dirty="0"/>
              <a:t>p. 1: Welcome Page   </a:t>
            </a:r>
          </a:p>
        </p:txBody>
      </p:sp>
      <p:sp>
        <p:nvSpPr>
          <p:cNvPr id="6" name="Textfeld 5">
            <a:extLst>
              <a:ext uri="{FF2B5EF4-FFF2-40B4-BE49-F238E27FC236}">
                <a16:creationId xmlns:a16="http://schemas.microsoft.com/office/drawing/2014/main" id="{7E643A81-C845-4A93-DFAE-EEC51961C1D5}"/>
              </a:ext>
            </a:extLst>
          </p:cNvPr>
          <p:cNvSpPr txBox="1"/>
          <p:nvPr/>
        </p:nvSpPr>
        <p:spPr>
          <a:xfrm>
            <a:off x="6422065" y="5297353"/>
            <a:ext cx="2318556"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Continue to task description</a:t>
            </a:r>
          </a:p>
        </p:txBody>
      </p:sp>
    </p:spTree>
    <p:extLst>
      <p:ext uri="{BB962C8B-B14F-4D97-AF65-F5344CB8AC3E}">
        <p14:creationId xmlns:p14="http://schemas.microsoft.com/office/powerpoint/2010/main" val="187043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67ED5C6-1BF8-9AD6-04D0-1E53C3CFA1E8}"/>
              </a:ext>
            </a:extLst>
          </p:cNvPr>
          <p:cNvSpPr txBox="1"/>
          <p:nvPr/>
        </p:nvSpPr>
        <p:spPr>
          <a:xfrm>
            <a:off x="403380" y="1124712"/>
            <a:ext cx="8337240" cy="1631216"/>
          </a:xfrm>
          <a:prstGeom prst="rect">
            <a:avLst/>
          </a:prstGeom>
          <a:noFill/>
        </p:spPr>
        <p:txBody>
          <a:bodyPr wrap="square" rtlCol="0">
            <a:spAutoFit/>
          </a:bodyPr>
          <a:lstStyle/>
          <a:p>
            <a:pPr algn="ctr"/>
            <a:r>
              <a:rPr lang="en-US" sz="1400" b="1" dirty="0">
                <a:latin typeface="+mj-lt"/>
              </a:rPr>
              <a:t>Online shopping scenario and task description</a:t>
            </a:r>
          </a:p>
          <a:p>
            <a:pPr algn="ctr"/>
            <a:endParaRPr lang="en-US" sz="1400" b="1" dirty="0">
              <a:latin typeface="+mj-lt"/>
            </a:endParaRPr>
          </a:p>
          <a:p>
            <a:pPr algn="just"/>
            <a:r>
              <a:rPr lang="en-US" sz="1200" dirty="0">
                <a:solidFill>
                  <a:srgbClr val="000000"/>
                </a:solidFill>
                <a:latin typeface="+mj-lt"/>
              </a:rPr>
              <a:t>Imagine you're searching for a new TV on an online shopping site like Amazon or Best Buy. To help you choose the right one, picture yourself reading customer reviews on the online shopping site from people who have already bought a TV.</a:t>
            </a:r>
          </a:p>
          <a:p>
            <a:pPr algn="just"/>
            <a:endParaRPr lang="en-US" sz="1200" dirty="0">
              <a:solidFill>
                <a:srgbClr val="000000"/>
              </a:solidFill>
              <a:latin typeface="+mj-lt"/>
            </a:endParaRPr>
          </a:p>
          <a:p>
            <a:pPr algn="just"/>
            <a:r>
              <a:rPr lang="en-US" sz="1200" dirty="0">
                <a:solidFill>
                  <a:srgbClr val="000000"/>
                </a:solidFill>
                <a:latin typeface="+mj-lt"/>
              </a:rPr>
              <a:t>On each of the following pages, you will be presented with two of such customer reviews side by side. For each pair, </a:t>
            </a:r>
            <a:r>
              <a:rPr lang="en-US" sz="1200" b="1" dirty="0">
                <a:solidFill>
                  <a:srgbClr val="000000"/>
                </a:solidFill>
                <a:latin typeface="+mj-lt"/>
              </a:rPr>
              <a:t>choose the customer review that you would find more helpful in making a purchase decision</a:t>
            </a:r>
            <a:r>
              <a:rPr lang="en-US" sz="1200" dirty="0">
                <a:solidFill>
                  <a:srgbClr val="000000"/>
                </a:solidFill>
                <a:latin typeface="+mj-lt"/>
              </a:rPr>
              <a:t>. </a:t>
            </a:r>
            <a:r>
              <a:rPr lang="en-US" sz="1200" dirty="0"/>
              <a:t>Then confirm your choice by clicking the 'Confirm selection’ button.</a:t>
            </a:r>
            <a:endParaRPr lang="en-US" sz="1200" dirty="0">
              <a:solidFill>
                <a:srgbClr val="000000"/>
              </a:solidFill>
              <a:latin typeface="+mj-lt"/>
            </a:endParaRPr>
          </a:p>
        </p:txBody>
      </p:sp>
      <p:sp>
        <p:nvSpPr>
          <p:cNvPr id="3" name="Titel 3">
            <a:extLst>
              <a:ext uri="{FF2B5EF4-FFF2-40B4-BE49-F238E27FC236}">
                <a16:creationId xmlns:a16="http://schemas.microsoft.com/office/drawing/2014/main" id="{6557F621-89BB-75E8-D625-86FA1D6C4540}"/>
              </a:ext>
            </a:extLst>
          </p:cNvPr>
          <p:cNvSpPr txBox="1">
            <a:spLocks/>
          </p:cNvSpPr>
          <p:nvPr/>
        </p:nvSpPr>
        <p:spPr>
          <a:xfrm>
            <a:off x="403380" y="331200"/>
            <a:ext cx="7003260" cy="814387"/>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800" b="1" i="0" kern="1200" baseline="0">
                <a:solidFill>
                  <a:schemeClr val="tx1"/>
                </a:solidFill>
                <a:latin typeface="Arial" panose="020B0604020202020204" pitchFamily="34" charset="0"/>
                <a:ea typeface="+mj-ea"/>
                <a:cs typeface="+mj-cs"/>
              </a:defRPr>
            </a:lvl1pPr>
          </a:lstStyle>
          <a:p>
            <a:r>
              <a:rPr lang="en-US" sz="2100" dirty="0"/>
              <a:t>p. 2: Online Shopping Scenario and Task Description</a:t>
            </a:r>
          </a:p>
        </p:txBody>
      </p:sp>
      <p:sp>
        <p:nvSpPr>
          <p:cNvPr id="6" name="Textfeld 5">
            <a:extLst>
              <a:ext uri="{FF2B5EF4-FFF2-40B4-BE49-F238E27FC236}">
                <a16:creationId xmlns:a16="http://schemas.microsoft.com/office/drawing/2014/main" id="{7E643A81-C845-4A93-DFAE-EEC51961C1D5}"/>
              </a:ext>
            </a:extLst>
          </p:cNvPr>
          <p:cNvSpPr txBox="1"/>
          <p:nvPr/>
        </p:nvSpPr>
        <p:spPr>
          <a:xfrm>
            <a:off x="6291071" y="5297353"/>
            <a:ext cx="2449549"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I understood the task description</a:t>
            </a:r>
          </a:p>
        </p:txBody>
      </p:sp>
    </p:spTree>
    <p:extLst>
      <p:ext uri="{BB962C8B-B14F-4D97-AF65-F5344CB8AC3E}">
        <p14:creationId xmlns:p14="http://schemas.microsoft.com/office/powerpoint/2010/main" val="2784179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p. 3: Discrete Choice (I) – Instructional Choice Set</a:t>
            </a:r>
          </a:p>
        </p:txBody>
      </p:sp>
      <p:pic>
        <p:nvPicPr>
          <p:cNvPr id="2" name="Picture 2">
            <a:extLst>
              <a:ext uri="{FF2B5EF4-FFF2-40B4-BE49-F238E27FC236}">
                <a16:creationId xmlns:a16="http://schemas.microsoft.com/office/drawing/2014/main" id="{0DEEDDFE-9E7A-F0BD-B667-222EE56225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64" y="2165396"/>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0726C7BC-0E6C-87E3-88AF-B21A35A0D4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380" y="2747161"/>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a:extLst>
              <a:ext uri="{FF2B5EF4-FFF2-40B4-BE49-F238E27FC236}">
                <a16:creationId xmlns:a16="http://schemas.microsoft.com/office/drawing/2014/main" id="{E22AAB79-AE47-E92F-CB68-5C1CAC93BEF3}"/>
              </a:ext>
            </a:extLst>
          </p:cNvPr>
          <p:cNvSpPr txBox="1"/>
          <p:nvPr/>
        </p:nvSpPr>
        <p:spPr>
          <a:xfrm>
            <a:off x="1424475" y="2739718"/>
            <a:ext cx="1516860" cy="276999"/>
          </a:xfrm>
          <a:prstGeom prst="rect">
            <a:avLst/>
          </a:prstGeom>
          <a:noFill/>
        </p:spPr>
        <p:txBody>
          <a:bodyPr wrap="square" rtlCol="0">
            <a:spAutoFit/>
          </a:bodyPr>
          <a:lstStyle/>
          <a:p>
            <a:r>
              <a:rPr lang="en-US" sz="1200" b="1" dirty="0"/>
              <a:t>So far so great! </a:t>
            </a:r>
          </a:p>
        </p:txBody>
      </p:sp>
      <p:sp>
        <p:nvSpPr>
          <p:cNvPr id="8" name="Textfeld 7">
            <a:extLst>
              <a:ext uri="{FF2B5EF4-FFF2-40B4-BE49-F238E27FC236}">
                <a16:creationId xmlns:a16="http://schemas.microsoft.com/office/drawing/2014/main" id="{2A32F358-E5DA-AF3D-74D6-AE1A42E8E920}"/>
              </a:ext>
            </a:extLst>
          </p:cNvPr>
          <p:cNvSpPr txBox="1"/>
          <p:nvPr/>
        </p:nvSpPr>
        <p:spPr>
          <a:xfrm>
            <a:off x="397314" y="2995850"/>
            <a:ext cx="3571182" cy="1015663"/>
          </a:xfrm>
          <a:prstGeom prst="rect">
            <a:avLst/>
          </a:prstGeom>
          <a:noFill/>
        </p:spPr>
        <p:txBody>
          <a:bodyPr wrap="square" rtlCol="0">
            <a:spAutoFit/>
          </a:bodyPr>
          <a:lstStyle/>
          <a:p>
            <a:pPr algn="just"/>
            <a:r>
              <a:rPr lang="en-US" sz="1200" b="0" i="0" dirty="0">
                <a:solidFill>
                  <a:srgbClr val="0F1111"/>
                </a:solidFill>
                <a:effectLst/>
                <a:latin typeface="+mj-lt"/>
              </a:rPr>
              <a:t>I bought this for my fiancé so he can have a tv for himself. The set up was always a bit confusing but I got there. And since the set up I had no issues, the sounds is awesome, the picture is great, I’m so far very satisfied and impressed.</a:t>
            </a:r>
            <a:endParaRPr lang="en-US" sz="1200" b="1" dirty="0">
              <a:latin typeface="+mj-lt"/>
            </a:endParaRPr>
          </a:p>
        </p:txBody>
      </p:sp>
      <p:sp>
        <p:nvSpPr>
          <p:cNvPr id="9" name="Textfeld 8">
            <a:extLst>
              <a:ext uri="{FF2B5EF4-FFF2-40B4-BE49-F238E27FC236}">
                <a16:creationId xmlns:a16="http://schemas.microsoft.com/office/drawing/2014/main" id="{EAC357CC-731D-4C8F-A350-5B8EE869121F}"/>
              </a:ext>
            </a:extLst>
          </p:cNvPr>
          <p:cNvSpPr txBox="1"/>
          <p:nvPr/>
        </p:nvSpPr>
        <p:spPr>
          <a:xfrm>
            <a:off x="4810818" y="2995850"/>
            <a:ext cx="3571182" cy="1015663"/>
          </a:xfrm>
          <a:prstGeom prst="rect">
            <a:avLst/>
          </a:prstGeom>
          <a:noFill/>
        </p:spPr>
        <p:txBody>
          <a:bodyPr wrap="square" rtlCol="0">
            <a:spAutoFit/>
          </a:bodyPr>
          <a:lstStyle/>
          <a:p>
            <a:pPr algn="just"/>
            <a:r>
              <a:rPr lang="en-US" sz="1200" dirty="0">
                <a:solidFill>
                  <a:srgbClr val="0F1111"/>
                </a:solidFill>
                <a:latin typeface="+mj-lt"/>
              </a:rPr>
              <a:t>When I set up the TV the picture was great. But the sound was a little good until I went to set up and raise the bass and other once after that I went back to the volume and put it on 10 it sound real loud. I like it and its value for the money.</a:t>
            </a:r>
          </a:p>
        </p:txBody>
      </p:sp>
      <p:pic>
        <p:nvPicPr>
          <p:cNvPr id="10" name="Picture 2">
            <a:extLst>
              <a:ext uri="{FF2B5EF4-FFF2-40B4-BE49-F238E27FC236}">
                <a16:creationId xmlns:a16="http://schemas.microsoft.com/office/drawing/2014/main" id="{64A0A825-AD7B-ED89-0D36-EED55BFA8B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937" y="2162544"/>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a:extLst>
              <a:ext uri="{FF2B5EF4-FFF2-40B4-BE49-F238E27FC236}">
                <a16:creationId xmlns:a16="http://schemas.microsoft.com/office/drawing/2014/main" id="{C8ED253C-81BF-3C4A-016C-BF1E28A9F4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929" y="2748437"/>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feld 11">
            <a:extLst>
              <a:ext uri="{FF2B5EF4-FFF2-40B4-BE49-F238E27FC236}">
                <a16:creationId xmlns:a16="http://schemas.microsoft.com/office/drawing/2014/main" id="{1C5D53D1-5B29-6320-7798-CCE1E20F1CBF}"/>
              </a:ext>
            </a:extLst>
          </p:cNvPr>
          <p:cNvSpPr txBox="1"/>
          <p:nvPr/>
        </p:nvSpPr>
        <p:spPr>
          <a:xfrm>
            <a:off x="5758296" y="2738442"/>
            <a:ext cx="1516860" cy="276999"/>
          </a:xfrm>
          <a:prstGeom prst="rect">
            <a:avLst/>
          </a:prstGeom>
          <a:noFill/>
        </p:spPr>
        <p:txBody>
          <a:bodyPr wrap="square" rtlCol="0">
            <a:spAutoFit/>
          </a:bodyPr>
          <a:lstStyle/>
          <a:p>
            <a:r>
              <a:rPr lang="en-US" sz="1200" b="1" dirty="0"/>
              <a:t>TV and sound</a:t>
            </a:r>
          </a:p>
        </p:txBody>
      </p:sp>
      <p:sp>
        <p:nvSpPr>
          <p:cNvPr id="13" name="Textfeld 12">
            <a:extLst>
              <a:ext uri="{FF2B5EF4-FFF2-40B4-BE49-F238E27FC236}">
                <a16:creationId xmlns:a16="http://schemas.microsoft.com/office/drawing/2014/main" id="{F32BA5CE-48CF-0493-D9FF-CC7308E5D1B4}"/>
              </a:ext>
            </a:extLst>
          </p:cNvPr>
          <p:cNvSpPr txBox="1"/>
          <p:nvPr/>
        </p:nvSpPr>
        <p:spPr>
          <a:xfrm>
            <a:off x="483964" y="4164907"/>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14" name="Textfeld 13">
            <a:extLst>
              <a:ext uri="{FF2B5EF4-FFF2-40B4-BE49-F238E27FC236}">
                <a16:creationId xmlns:a16="http://schemas.microsoft.com/office/drawing/2014/main" id="{351B3887-FD6D-C5E5-637B-4F5CCA0E5517}"/>
              </a:ext>
            </a:extLst>
          </p:cNvPr>
          <p:cNvSpPr txBox="1"/>
          <p:nvPr/>
        </p:nvSpPr>
        <p:spPr>
          <a:xfrm>
            <a:off x="4880937" y="4164906"/>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16" name="Textfeld 15">
            <a:extLst>
              <a:ext uri="{FF2B5EF4-FFF2-40B4-BE49-F238E27FC236}">
                <a16:creationId xmlns:a16="http://schemas.microsoft.com/office/drawing/2014/main" id="{18E061FF-E06B-1355-C6CE-FB1E5757E518}"/>
              </a:ext>
            </a:extLst>
          </p:cNvPr>
          <p:cNvSpPr txBox="1"/>
          <p:nvPr/>
        </p:nvSpPr>
        <p:spPr>
          <a:xfrm>
            <a:off x="310896" y="1077499"/>
            <a:ext cx="8429724" cy="1015663"/>
          </a:xfrm>
          <a:prstGeom prst="rect">
            <a:avLst/>
          </a:prstGeom>
          <a:noFill/>
        </p:spPr>
        <p:txBody>
          <a:bodyPr wrap="square">
            <a:spAutoFit/>
          </a:bodyPr>
          <a:lstStyle/>
          <a:p>
            <a:pPr algn="ctr"/>
            <a:r>
              <a:rPr lang="en-US" sz="1200" b="1" dirty="0">
                <a:latin typeface="+mj-lt"/>
              </a:rPr>
              <a:t>Example</a:t>
            </a:r>
          </a:p>
          <a:p>
            <a:endParaRPr lang="en-US" sz="1200" dirty="0"/>
          </a:p>
          <a:p>
            <a:r>
              <a:rPr lang="en-US" sz="1200" dirty="0"/>
              <a:t>Please read the reviews carefully and choose the review that you would find more helpful in making a purchase decision. To select this review, please click the 'This review is more helpful' button. Then confirm your choice by clicking the 'Confirm selection’ button.</a:t>
            </a:r>
          </a:p>
        </p:txBody>
      </p:sp>
      <p:sp>
        <p:nvSpPr>
          <p:cNvPr id="17" name="Textfeld 16">
            <a:extLst>
              <a:ext uri="{FF2B5EF4-FFF2-40B4-BE49-F238E27FC236}">
                <a16:creationId xmlns:a16="http://schemas.microsoft.com/office/drawing/2014/main" id="{E8BD2651-3026-46F7-DAF9-2DD008295C7C}"/>
              </a:ext>
            </a:extLst>
          </p:cNvPr>
          <p:cNvSpPr txBox="1"/>
          <p:nvPr/>
        </p:nvSpPr>
        <p:spPr>
          <a:xfrm>
            <a:off x="397314" y="4968808"/>
            <a:ext cx="8343306" cy="1569660"/>
          </a:xfrm>
          <a:prstGeom prst="rect">
            <a:avLst/>
          </a:prstGeom>
          <a:noFill/>
          <a:ln>
            <a:solidFill>
              <a:schemeClr val="bg1">
                <a:lumMod val="65000"/>
              </a:schemeClr>
            </a:solidFill>
            <a:prstDash val="dash"/>
          </a:ln>
        </p:spPr>
        <p:txBody>
          <a:bodyPr wrap="square" rtlCol="0">
            <a:spAutoFit/>
          </a:bodyPr>
          <a:lstStyle/>
          <a:p>
            <a:r>
              <a:rPr lang="de-DE" sz="1200" u="sng" dirty="0"/>
              <a:t>Hinweise</a:t>
            </a:r>
            <a:r>
              <a:rPr lang="de-DE" sz="1200" dirty="0"/>
              <a:t>:</a:t>
            </a:r>
          </a:p>
          <a:p>
            <a:pPr marL="171450" indent="-171450">
              <a:buFont typeface="Arial" panose="020B0604020202020204" pitchFamily="34" charset="0"/>
              <a:buChar char="•"/>
            </a:pPr>
            <a:r>
              <a:rPr lang="en-US" sz="1200" b="1" dirty="0" err="1"/>
              <a:t>Lerneffekt</a:t>
            </a:r>
            <a:r>
              <a:rPr lang="en-US" sz="1200" b="1" dirty="0"/>
              <a:t> (I): </a:t>
            </a:r>
            <a:r>
              <a:rPr lang="en-US" sz="1200" b="1" dirty="0" err="1"/>
              <a:t>Verwendung</a:t>
            </a:r>
            <a:r>
              <a:rPr lang="en-US" sz="1200" b="1" dirty="0"/>
              <a:t> </a:t>
            </a:r>
            <a:r>
              <a:rPr lang="en-US" sz="1200" b="1" dirty="0" err="1"/>
              <a:t>eines</a:t>
            </a:r>
            <a:r>
              <a:rPr lang="en-US" sz="1200" b="1" dirty="0"/>
              <a:t> Instructional choice sets </a:t>
            </a:r>
            <a:r>
              <a:rPr lang="en-US" sz="1200" dirty="0"/>
              <a:t>(ICS) … to “promote institutional learning, (respondents become more familiar with the choice context, the offered good and the choice tasks) (see also Abate et al. 2018; </a:t>
            </a:r>
            <a:r>
              <a:rPr lang="en-US" sz="1200" dirty="0" err="1"/>
              <a:t>Scheufele</a:t>
            </a:r>
            <a:r>
              <a:rPr lang="en-US" sz="1200" dirty="0"/>
              <a:t> and Bennett 2012). The expected effect is that the ICS will reduce the degree of randomness that already exists among the first choices and thus improve the quality of choices recorded in the survey”</a:t>
            </a:r>
          </a:p>
          <a:p>
            <a:pPr marL="171450" indent="-171450">
              <a:buFont typeface="Arial" panose="020B0604020202020204" pitchFamily="34" charset="0"/>
              <a:buChar char="•"/>
            </a:pPr>
            <a:r>
              <a:rPr lang="en-US" sz="1200" b="1" dirty="0"/>
              <a:t>Instructional choice set über </a:t>
            </a:r>
            <a:r>
              <a:rPr lang="en-US" sz="1200" b="1" dirty="0" err="1"/>
              <a:t>Probanden</a:t>
            </a:r>
            <a:r>
              <a:rPr lang="en-US" sz="1200" b="1" dirty="0"/>
              <a:t> </a:t>
            </a:r>
            <a:r>
              <a:rPr lang="en-US" sz="1200" b="1" dirty="0" err="1"/>
              <a:t>randomisieren</a:t>
            </a:r>
            <a:r>
              <a:rPr lang="en-US" sz="1200" b="1" dirty="0"/>
              <a:t> </a:t>
            </a:r>
            <a:r>
              <a:rPr lang="en-US" sz="1200" dirty="0"/>
              <a:t>(“To mitigate potential effects of anchoring, one could randomly draw a choice task from your experimental design so that the instructional choice set differs across all respondents (</a:t>
            </a:r>
            <a:r>
              <a:rPr lang="en-US" sz="1200" dirty="0" err="1"/>
              <a:t>Uggeldahl</a:t>
            </a:r>
            <a:r>
              <a:rPr lang="en-US" sz="1200" dirty="0"/>
              <a:t> </a:t>
            </a:r>
            <a:r>
              <a:rPr lang="en-US" sz="1200" dirty="0">
                <a:hlinkClick r:id="rId5" tooltip="Uggeldahl KC (2018) Essays on decision making processes, information acquisition, and preferences in stated choice experiments: applications to economic valuation of consumer and environmental goods. &#10;https://ifro.ku.dk/english/research/past_phd_defences/2018/phd-23-august-2018/&#10;&#10;. Accessed 12 Aug 2019">
                  <a:extLst>
                    <a:ext uri="{A12FA001-AC4F-418D-AE19-62706E023703}">
                      <ahyp:hlinkClr xmlns:ahyp="http://schemas.microsoft.com/office/drawing/2018/hyperlinkcolor" val="tx"/>
                    </a:ext>
                  </a:extLst>
                </a:hlinkClick>
              </a:rPr>
              <a:t>2018</a:t>
            </a:r>
            <a:r>
              <a:rPr lang="en-US" sz="1200" dirty="0"/>
              <a:t>)”)</a:t>
            </a:r>
            <a:endParaRPr lang="de-DE" sz="1200" dirty="0"/>
          </a:p>
        </p:txBody>
      </p:sp>
      <p:sp>
        <p:nvSpPr>
          <p:cNvPr id="19" name="Textfeld 18">
            <a:extLst>
              <a:ext uri="{FF2B5EF4-FFF2-40B4-BE49-F238E27FC236}">
                <a16:creationId xmlns:a16="http://schemas.microsoft.com/office/drawing/2014/main" id="{B45123A8-F0AC-6D24-0C0D-698C732E2E16}"/>
              </a:ext>
            </a:extLst>
          </p:cNvPr>
          <p:cNvSpPr txBox="1"/>
          <p:nvPr/>
        </p:nvSpPr>
        <p:spPr>
          <a:xfrm>
            <a:off x="391706" y="2517042"/>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20" name="Textfeld 19">
            <a:extLst>
              <a:ext uri="{FF2B5EF4-FFF2-40B4-BE49-F238E27FC236}">
                <a16:creationId xmlns:a16="http://schemas.microsoft.com/office/drawing/2014/main" id="{9209CC56-1728-0410-41A9-1D18947C53D9}"/>
              </a:ext>
            </a:extLst>
          </p:cNvPr>
          <p:cNvSpPr txBox="1"/>
          <p:nvPr/>
        </p:nvSpPr>
        <p:spPr>
          <a:xfrm>
            <a:off x="4807795" y="2517042"/>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7" name="Textfeld 6">
            <a:extLst>
              <a:ext uri="{FF2B5EF4-FFF2-40B4-BE49-F238E27FC236}">
                <a16:creationId xmlns:a16="http://schemas.microsoft.com/office/drawing/2014/main" id="{7C2C6B8F-D251-5123-78FC-61562C89AD7F}"/>
              </a:ext>
            </a:extLst>
          </p:cNvPr>
          <p:cNvSpPr txBox="1"/>
          <p:nvPr/>
        </p:nvSpPr>
        <p:spPr>
          <a:xfrm>
            <a:off x="7086575" y="4575993"/>
            <a:ext cx="1654045"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Confirm selection </a:t>
            </a:r>
          </a:p>
        </p:txBody>
      </p:sp>
    </p:spTree>
    <p:extLst>
      <p:ext uri="{BB962C8B-B14F-4D97-AF65-F5344CB8AC3E}">
        <p14:creationId xmlns:p14="http://schemas.microsoft.com/office/powerpoint/2010/main" val="55696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@Alex, Kilian: Instructional Choice Set</a:t>
            </a:r>
          </a:p>
        </p:txBody>
      </p:sp>
      <p:pic>
        <p:nvPicPr>
          <p:cNvPr id="18" name="Grafik 17">
            <a:extLst>
              <a:ext uri="{FF2B5EF4-FFF2-40B4-BE49-F238E27FC236}">
                <a16:creationId xmlns:a16="http://schemas.microsoft.com/office/drawing/2014/main" id="{0DC37788-2DFA-A02F-5485-F1CBA113799F}"/>
              </a:ext>
            </a:extLst>
          </p:cNvPr>
          <p:cNvPicPr>
            <a:picLocks noChangeAspect="1"/>
          </p:cNvPicPr>
          <p:nvPr/>
        </p:nvPicPr>
        <p:blipFill>
          <a:blip r:embed="rId3"/>
          <a:stretch>
            <a:fillRect/>
          </a:stretch>
        </p:blipFill>
        <p:spPr>
          <a:xfrm>
            <a:off x="403200" y="1330816"/>
            <a:ext cx="4574046" cy="2591960"/>
          </a:xfrm>
          <a:prstGeom prst="rect">
            <a:avLst/>
          </a:prstGeom>
        </p:spPr>
      </p:pic>
      <p:sp>
        <p:nvSpPr>
          <p:cNvPr id="15" name="Textfeld 14">
            <a:extLst>
              <a:ext uri="{FF2B5EF4-FFF2-40B4-BE49-F238E27FC236}">
                <a16:creationId xmlns:a16="http://schemas.microsoft.com/office/drawing/2014/main" id="{8E027867-ABAC-9709-6DEA-EFF2828A66AF}"/>
              </a:ext>
            </a:extLst>
          </p:cNvPr>
          <p:cNvSpPr txBox="1"/>
          <p:nvPr/>
        </p:nvSpPr>
        <p:spPr>
          <a:xfrm>
            <a:off x="4681728" y="1403968"/>
            <a:ext cx="3502152" cy="2893100"/>
          </a:xfrm>
          <a:prstGeom prst="rect">
            <a:avLst/>
          </a:prstGeom>
          <a:noFill/>
        </p:spPr>
        <p:txBody>
          <a:bodyPr wrap="square">
            <a:spAutoFit/>
          </a:bodyPr>
          <a:lstStyle/>
          <a:p>
            <a:r>
              <a:rPr lang="en-US" sz="1300" dirty="0"/>
              <a:t>In a similar vein, Ladenburg and Olsen (2008) introduced the ICS aiming to reduce respondents’ uncertainty and prepare respondents for the actual choice tasks to come. In an ICS setting, as defined originally by Ladenburg and Olsen (2008), a choice set is displayed for respondents as an example of the subsequent actual choice sets used in the survey for preference elicitation, but without asking the respondents to actually make a choice. In other words, ICS is somewhat similar to the use of “practice rounds” which are commonly used in experimental economics.</a:t>
            </a:r>
          </a:p>
        </p:txBody>
      </p:sp>
    </p:spTree>
    <p:extLst>
      <p:ext uri="{BB962C8B-B14F-4D97-AF65-F5344CB8AC3E}">
        <p14:creationId xmlns:p14="http://schemas.microsoft.com/office/powerpoint/2010/main" val="124609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p. 4: Discrete Choice (II) – Actual Choice Sets </a:t>
            </a:r>
          </a:p>
        </p:txBody>
      </p:sp>
      <p:sp>
        <p:nvSpPr>
          <p:cNvPr id="16" name="Textfeld 15">
            <a:extLst>
              <a:ext uri="{FF2B5EF4-FFF2-40B4-BE49-F238E27FC236}">
                <a16:creationId xmlns:a16="http://schemas.microsoft.com/office/drawing/2014/main" id="{18E061FF-E06B-1355-C6CE-FB1E5757E518}"/>
              </a:ext>
            </a:extLst>
          </p:cNvPr>
          <p:cNvSpPr txBox="1"/>
          <p:nvPr/>
        </p:nvSpPr>
        <p:spPr>
          <a:xfrm>
            <a:off x="310896" y="1077499"/>
            <a:ext cx="8429724" cy="276999"/>
          </a:xfrm>
          <a:prstGeom prst="rect">
            <a:avLst/>
          </a:prstGeom>
          <a:noFill/>
        </p:spPr>
        <p:txBody>
          <a:bodyPr wrap="square">
            <a:spAutoFit/>
          </a:bodyPr>
          <a:lstStyle/>
          <a:p>
            <a:r>
              <a:rPr lang="en-US" sz="1200" dirty="0"/>
              <a:t>Please read the reviews carefully and select the review that you find most helpful.</a:t>
            </a:r>
            <a:endParaRPr lang="en-US" sz="1200" dirty="0">
              <a:highlight>
                <a:srgbClr val="FFFF00"/>
              </a:highlight>
            </a:endParaRPr>
          </a:p>
        </p:txBody>
      </p:sp>
      <p:sp>
        <p:nvSpPr>
          <p:cNvPr id="17" name="Textfeld 16">
            <a:extLst>
              <a:ext uri="{FF2B5EF4-FFF2-40B4-BE49-F238E27FC236}">
                <a16:creationId xmlns:a16="http://schemas.microsoft.com/office/drawing/2014/main" id="{E8BD2651-3026-46F7-DAF9-2DD008295C7C}"/>
              </a:ext>
            </a:extLst>
          </p:cNvPr>
          <p:cNvSpPr txBox="1"/>
          <p:nvPr/>
        </p:nvSpPr>
        <p:spPr>
          <a:xfrm>
            <a:off x="397314" y="4916589"/>
            <a:ext cx="8343306" cy="1754326"/>
          </a:xfrm>
          <a:prstGeom prst="rect">
            <a:avLst/>
          </a:prstGeom>
          <a:noFill/>
          <a:ln>
            <a:solidFill>
              <a:schemeClr val="bg1">
                <a:lumMod val="65000"/>
              </a:schemeClr>
            </a:solidFill>
            <a:prstDash val="dash"/>
          </a:ln>
        </p:spPr>
        <p:txBody>
          <a:bodyPr wrap="square" rtlCol="0">
            <a:spAutoFit/>
          </a:bodyPr>
          <a:lstStyle/>
          <a:p>
            <a:r>
              <a:rPr lang="de-DE" sz="1200" u="sng" dirty="0"/>
              <a:t>Hinweise</a:t>
            </a:r>
            <a:r>
              <a:rPr lang="de-DE" sz="1200" dirty="0"/>
              <a:t>:</a:t>
            </a:r>
          </a:p>
          <a:p>
            <a:pPr marL="285750" indent="-285750">
              <a:buFont typeface="Arial" panose="020B0604020202020204" pitchFamily="34" charset="0"/>
              <a:buChar char="•"/>
            </a:pPr>
            <a:r>
              <a:rPr lang="de-DE" sz="1200" b="1" dirty="0"/>
              <a:t>Review-Länge und Review-Rating </a:t>
            </a:r>
            <a:r>
              <a:rPr lang="de-DE" sz="1200" dirty="0"/>
              <a:t>werden </a:t>
            </a:r>
            <a:r>
              <a:rPr lang="de-DE" sz="1200" b="1" dirty="0"/>
              <a:t>konstant </a:t>
            </a:r>
            <a:r>
              <a:rPr lang="de-DE" sz="1200" dirty="0"/>
              <a:t>gehalten</a:t>
            </a:r>
          </a:p>
          <a:p>
            <a:pPr marL="285750" indent="-285750">
              <a:buFont typeface="Arial" panose="020B0604020202020204" pitchFamily="34" charset="0"/>
              <a:buChar char="•"/>
            </a:pPr>
            <a:r>
              <a:rPr lang="de-DE" sz="1200" dirty="0" err="1"/>
              <a:t>Product</a:t>
            </a:r>
            <a:r>
              <a:rPr lang="de-DE" sz="1200" dirty="0"/>
              <a:t> </a:t>
            </a:r>
            <a:r>
              <a:rPr lang="de-DE" sz="1200" dirty="0" err="1"/>
              <a:t>brand</a:t>
            </a:r>
            <a:r>
              <a:rPr lang="de-DE" sz="1200" dirty="0"/>
              <a:t> wird mit </a:t>
            </a:r>
            <a:r>
              <a:rPr lang="de-DE" sz="1200" b="1" dirty="0"/>
              <a:t>fiktivem Brand-Name </a:t>
            </a:r>
            <a:r>
              <a:rPr lang="de-DE" sz="1200" dirty="0"/>
              <a:t>ersetzt, da </a:t>
            </a:r>
            <a:r>
              <a:rPr lang="de-DE" sz="1200" dirty="0" err="1"/>
              <a:t>potenz</a:t>
            </a:r>
            <a:r>
              <a:rPr lang="de-DE" sz="1200" dirty="0"/>
              <a:t>. Einfluss auf </a:t>
            </a:r>
            <a:r>
              <a:rPr lang="de-DE" sz="1200" dirty="0" err="1"/>
              <a:t>helpfulness</a:t>
            </a:r>
            <a:r>
              <a:rPr lang="de-DE" sz="1200" dirty="0"/>
              <a:t> (</a:t>
            </a:r>
            <a:r>
              <a:rPr lang="de-DE" sz="1200" dirty="0" err="1"/>
              <a:t>see</a:t>
            </a:r>
            <a:r>
              <a:rPr lang="de-DE" sz="1200" dirty="0"/>
              <a:t> Huang et al. 2018)</a:t>
            </a:r>
          </a:p>
          <a:p>
            <a:pPr marL="285750" indent="-285750">
              <a:buFont typeface="Arial" panose="020B0604020202020204" pitchFamily="34" charset="0"/>
              <a:buChar char="•"/>
            </a:pPr>
            <a:r>
              <a:rPr lang="en-US" sz="1200" b="1" dirty="0" err="1"/>
              <a:t>Lerneffekt</a:t>
            </a:r>
            <a:r>
              <a:rPr lang="en-US" sz="1200" b="1" dirty="0"/>
              <a:t> (II): </a:t>
            </a:r>
            <a:r>
              <a:rPr lang="en-US" sz="1200" b="1" dirty="0" err="1"/>
              <a:t>Erstes</a:t>
            </a:r>
            <a:r>
              <a:rPr lang="en-US" sz="1200" b="1" dirty="0"/>
              <a:t> Choice set für </a:t>
            </a:r>
            <a:r>
              <a:rPr lang="en-US" sz="1200" b="1" dirty="0" err="1"/>
              <a:t>Analysen</a:t>
            </a:r>
            <a:r>
              <a:rPr lang="en-US" sz="1200" b="1" dirty="0"/>
              <a:t> </a:t>
            </a:r>
            <a:r>
              <a:rPr lang="en-US" sz="1200" b="1" dirty="0" err="1"/>
              <a:t>exkludieren</a:t>
            </a:r>
            <a:r>
              <a:rPr lang="en-US" sz="1200" b="1" dirty="0"/>
              <a:t> </a:t>
            </a:r>
            <a:r>
              <a:rPr lang="en-US" sz="1200" dirty="0"/>
              <a:t>(“one should consider including one or two examples of choice sets or additional choice sets that are not intended for use in the analysis of preferences (Ladenburg and Olsen (2008)) </a:t>
            </a:r>
            <a:endParaRPr lang="de-DE" sz="1200" dirty="0"/>
          </a:p>
          <a:p>
            <a:pPr marL="285750" indent="-285750">
              <a:buFont typeface="Arial" panose="020B0604020202020204" pitchFamily="34" charset="0"/>
              <a:buChar char="•"/>
            </a:pPr>
            <a:r>
              <a:rPr lang="en-US" sz="1200" dirty="0">
                <a:solidFill>
                  <a:srgbClr val="FF0000"/>
                </a:solidFill>
              </a:rPr>
              <a:t>18 choice sets before decision fatigue (Hanson et al. 2005); </a:t>
            </a:r>
            <a:r>
              <a:rPr lang="de-DE" sz="1200" dirty="0">
                <a:solidFill>
                  <a:srgbClr val="FF0000"/>
                </a:solidFill>
              </a:rPr>
              <a:t>Zahl wird ggf. angepasst, suche noch bessere Quelle</a:t>
            </a:r>
          </a:p>
          <a:p>
            <a:pPr marL="285750" indent="-285750">
              <a:buFont typeface="Arial" panose="020B0604020202020204" pitchFamily="34" charset="0"/>
              <a:buChar char="•"/>
            </a:pPr>
            <a:r>
              <a:rPr lang="de-DE" sz="1200" dirty="0"/>
              <a:t>Es muss </a:t>
            </a:r>
            <a:r>
              <a:rPr lang="de-DE" sz="1200" b="1" dirty="0"/>
              <a:t>immer eine Entscheidung </a:t>
            </a:r>
            <a:r>
              <a:rPr lang="de-DE" sz="1200" dirty="0"/>
              <a:t>zwischen den Reviews getroffen werden → sonst Fehlermeldung  </a:t>
            </a:r>
          </a:p>
          <a:p>
            <a:pPr marL="285750" indent="-285750">
              <a:buFont typeface="Arial" panose="020B0604020202020204" pitchFamily="34" charset="0"/>
              <a:buChar char="•"/>
            </a:pPr>
            <a:r>
              <a:rPr lang="de-DE" sz="1200" dirty="0"/>
              <a:t>Entscheidung zwischen den Reviews kann geändert werden, bis auf </a:t>
            </a:r>
            <a:r>
              <a:rPr lang="de-DE" sz="1200" dirty="0" err="1"/>
              <a:t>Confirm</a:t>
            </a:r>
            <a:r>
              <a:rPr lang="de-DE" sz="1200" dirty="0"/>
              <a:t> </a:t>
            </a:r>
            <a:r>
              <a:rPr lang="de-DE" sz="1200" dirty="0" err="1"/>
              <a:t>selection</a:t>
            </a:r>
            <a:r>
              <a:rPr lang="de-DE" sz="1200" dirty="0"/>
              <a:t>-Button geklickt wird.</a:t>
            </a:r>
            <a:endParaRPr lang="en-US" sz="1200" dirty="0"/>
          </a:p>
        </p:txBody>
      </p:sp>
      <p:sp>
        <p:nvSpPr>
          <p:cNvPr id="6" name="Textfeld 5">
            <a:extLst>
              <a:ext uri="{FF2B5EF4-FFF2-40B4-BE49-F238E27FC236}">
                <a16:creationId xmlns:a16="http://schemas.microsoft.com/office/drawing/2014/main" id="{32F37B04-8411-F752-1C8B-5DC2197630DC}"/>
              </a:ext>
            </a:extLst>
          </p:cNvPr>
          <p:cNvSpPr txBox="1"/>
          <p:nvPr/>
        </p:nvSpPr>
        <p:spPr>
          <a:xfrm>
            <a:off x="7086575" y="4575993"/>
            <a:ext cx="1654045"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Confirm selection </a:t>
            </a:r>
          </a:p>
        </p:txBody>
      </p:sp>
      <p:pic>
        <p:nvPicPr>
          <p:cNvPr id="31" name="Picture 2">
            <a:extLst>
              <a:ext uri="{FF2B5EF4-FFF2-40B4-BE49-F238E27FC236}">
                <a16:creationId xmlns:a16="http://schemas.microsoft.com/office/drawing/2014/main" id="{5AB27227-4B89-53BF-93B9-138BC516CF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64" y="1982519"/>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a:extLst>
              <a:ext uri="{FF2B5EF4-FFF2-40B4-BE49-F238E27FC236}">
                <a16:creationId xmlns:a16="http://schemas.microsoft.com/office/drawing/2014/main" id="{3F363306-C265-2909-1D3D-26F3B92CBB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380" y="2564284"/>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feld 32">
            <a:extLst>
              <a:ext uri="{FF2B5EF4-FFF2-40B4-BE49-F238E27FC236}">
                <a16:creationId xmlns:a16="http://schemas.microsoft.com/office/drawing/2014/main" id="{345DF60C-CFD0-E348-5E31-31D4A10627E0}"/>
              </a:ext>
            </a:extLst>
          </p:cNvPr>
          <p:cNvSpPr txBox="1"/>
          <p:nvPr/>
        </p:nvSpPr>
        <p:spPr>
          <a:xfrm>
            <a:off x="1424475" y="2556841"/>
            <a:ext cx="1516860" cy="276999"/>
          </a:xfrm>
          <a:prstGeom prst="rect">
            <a:avLst/>
          </a:prstGeom>
          <a:noFill/>
        </p:spPr>
        <p:txBody>
          <a:bodyPr wrap="square" rtlCol="0">
            <a:spAutoFit/>
          </a:bodyPr>
          <a:lstStyle/>
          <a:p>
            <a:r>
              <a:rPr lang="en-US" sz="1200" b="1" dirty="0"/>
              <a:t>So far so great! </a:t>
            </a:r>
          </a:p>
        </p:txBody>
      </p:sp>
      <p:sp>
        <p:nvSpPr>
          <p:cNvPr id="34" name="Textfeld 33">
            <a:extLst>
              <a:ext uri="{FF2B5EF4-FFF2-40B4-BE49-F238E27FC236}">
                <a16:creationId xmlns:a16="http://schemas.microsoft.com/office/drawing/2014/main" id="{68CD58BA-D453-9B20-E287-0DCBCB7FF91E}"/>
              </a:ext>
            </a:extLst>
          </p:cNvPr>
          <p:cNvSpPr txBox="1"/>
          <p:nvPr/>
        </p:nvSpPr>
        <p:spPr>
          <a:xfrm>
            <a:off x="397314" y="2812973"/>
            <a:ext cx="3571182" cy="1015663"/>
          </a:xfrm>
          <a:prstGeom prst="rect">
            <a:avLst/>
          </a:prstGeom>
          <a:noFill/>
        </p:spPr>
        <p:txBody>
          <a:bodyPr wrap="square" rtlCol="0">
            <a:spAutoFit/>
          </a:bodyPr>
          <a:lstStyle/>
          <a:p>
            <a:pPr algn="just"/>
            <a:r>
              <a:rPr lang="en-US" sz="1200" b="0" i="0" dirty="0">
                <a:solidFill>
                  <a:srgbClr val="0F1111"/>
                </a:solidFill>
                <a:effectLst/>
                <a:latin typeface="+mj-lt"/>
              </a:rPr>
              <a:t>I bought this for my fiancé so he can have a tv for himself. The set up was always a bit confusing but I got there. And since the set up I had no issues, the sounds is awesome, the picture is great, I’m so far very satisfied and impressed.</a:t>
            </a:r>
            <a:endParaRPr lang="en-US" sz="1200" b="1" dirty="0">
              <a:latin typeface="+mj-lt"/>
            </a:endParaRPr>
          </a:p>
        </p:txBody>
      </p:sp>
      <p:sp>
        <p:nvSpPr>
          <p:cNvPr id="35" name="Textfeld 34">
            <a:extLst>
              <a:ext uri="{FF2B5EF4-FFF2-40B4-BE49-F238E27FC236}">
                <a16:creationId xmlns:a16="http://schemas.microsoft.com/office/drawing/2014/main" id="{17EF0379-018E-C78A-D6DB-669FB3982134}"/>
              </a:ext>
            </a:extLst>
          </p:cNvPr>
          <p:cNvSpPr txBox="1"/>
          <p:nvPr/>
        </p:nvSpPr>
        <p:spPr>
          <a:xfrm>
            <a:off x="4810818" y="2812973"/>
            <a:ext cx="3571182" cy="1015663"/>
          </a:xfrm>
          <a:prstGeom prst="rect">
            <a:avLst/>
          </a:prstGeom>
          <a:noFill/>
        </p:spPr>
        <p:txBody>
          <a:bodyPr wrap="square" rtlCol="0">
            <a:spAutoFit/>
          </a:bodyPr>
          <a:lstStyle/>
          <a:p>
            <a:pPr algn="just"/>
            <a:r>
              <a:rPr lang="en-US" sz="1200" dirty="0">
                <a:solidFill>
                  <a:srgbClr val="0F1111"/>
                </a:solidFill>
                <a:latin typeface="+mj-lt"/>
              </a:rPr>
              <a:t>When I set up the TV the picture was great. But the sound was a little good until I went to set up and raise the bass and other once after that I went back to the volume and put it on 10 it sound real loud. I like it and its value for the money.</a:t>
            </a:r>
          </a:p>
        </p:txBody>
      </p:sp>
      <p:pic>
        <p:nvPicPr>
          <p:cNvPr id="36" name="Picture 2">
            <a:extLst>
              <a:ext uri="{FF2B5EF4-FFF2-40B4-BE49-F238E27FC236}">
                <a16:creationId xmlns:a16="http://schemas.microsoft.com/office/drawing/2014/main" id="{81494C2D-7FD1-43F9-2084-9122C0418D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937" y="1979667"/>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a:extLst>
              <a:ext uri="{FF2B5EF4-FFF2-40B4-BE49-F238E27FC236}">
                <a16:creationId xmlns:a16="http://schemas.microsoft.com/office/drawing/2014/main" id="{7AB6DD33-50DE-CE0A-49F7-06C42BE7467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929" y="2565560"/>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Textfeld 37">
            <a:extLst>
              <a:ext uri="{FF2B5EF4-FFF2-40B4-BE49-F238E27FC236}">
                <a16:creationId xmlns:a16="http://schemas.microsoft.com/office/drawing/2014/main" id="{2F16D023-219C-0349-1403-6EFA86A420AB}"/>
              </a:ext>
            </a:extLst>
          </p:cNvPr>
          <p:cNvSpPr txBox="1"/>
          <p:nvPr/>
        </p:nvSpPr>
        <p:spPr>
          <a:xfrm>
            <a:off x="5758296" y="2555565"/>
            <a:ext cx="1516860" cy="276999"/>
          </a:xfrm>
          <a:prstGeom prst="rect">
            <a:avLst/>
          </a:prstGeom>
          <a:noFill/>
        </p:spPr>
        <p:txBody>
          <a:bodyPr wrap="square" rtlCol="0">
            <a:spAutoFit/>
          </a:bodyPr>
          <a:lstStyle/>
          <a:p>
            <a:r>
              <a:rPr lang="en-US" sz="1200" b="1" dirty="0"/>
              <a:t>TV and sound</a:t>
            </a:r>
          </a:p>
        </p:txBody>
      </p:sp>
      <p:sp>
        <p:nvSpPr>
          <p:cNvPr id="39" name="Textfeld 38">
            <a:extLst>
              <a:ext uri="{FF2B5EF4-FFF2-40B4-BE49-F238E27FC236}">
                <a16:creationId xmlns:a16="http://schemas.microsoft.com/office/drawing/2014/main" id="{A28D7CD1-7EE4-91A5-FD60-3FAFEF95AFEF}"/>
              </a:ext>
            </a:extLst>
          </p:cNvPr>
          <p:cNvSpPr txBox="1"/>
          <p:nvPr/>
        </p:nvSpPr>
        <p:spPr>
          <a:xfrm>
            <a:off x="483964" y="3982030"/>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0" name="Textfeld 39">
            <a:extLst>
              <a:ext uri="{FF2B5EF4-FFF2-40B4-BE49-F238E27FC236}">
                <a16:creationId xmlns:a16="http://schemas.microsoft.com/office/drawing/2014/main" id="{1696B09F-2F36-DEF0-6856-268F36C2C2C2}"/>
              </a:ext>
            </a:extLst>
          </p:cNvPr>
          <p:cNvSpPr txBox="1"/>
          <p:nvPr/>
        </p:nvSpPr>
        <p:spPr>
          <a:xfrm>
            <a:off x="4880937" y="3982029"/>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1" name="Textfeld 40">
            <a:extLst>
              <a:ext uri="{FF2B5EF4-FFF2-40B4-BE49-F238E27FC236}">
                <a16:creationId xmlns:a16="http://schemas.microsoft.com/office/drawing/2014/main" id="{629498F4-47F9-AB76-48AE-72176D2CDEBE}"/>
              </a:ext>
            </a:extLst>
          </p:cNvPr>
          <p:cNvSpPr txBox="1"/>
          <p:nvPr/>
        </p:nvSpPr>
        <p:spPr>
          <a:xfrm>
            <a:off x="391706"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42" name="Textfeld 41">
            <a:extLst>
              <a:ext uri="{FF2B5EF4-FFF2-40B4-BE49-F238E27FC236}">
                <a16:creationId xmlns:a16="http://schemas.microsoft.com/office/drawing/2014/main" id="{C842517B-A330-3168-5EAF-87292436CFB0}"/>
              </a:ext>
            </a:extLst>
          </p:cNvPr>
          <p:cNvSpPr txBox="1"/>
          <p:nvPr/>
        </p:nvSpPr>
        <p:spPr>
          <a:xfrm>
            <a:off x="4807795"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Tree>
    <p:extLst>
      <p:ext uri="{BB962C8B-B14F-4D97-AF65-F5344CB8AC3E}">
        <p14:creationId xmlns:p14="http://schemas.microsoft.com/office/powerpoint/2010/main" val="234376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931025" cy="814387"/>
          </a:xfrm>
        </p:spPr>
        <p:txBody>
          <a:bodyPr>
            <a:normAutofit/>
          </a:bodyPr>
          <a:lstStyle/>
          <a:p>
            <a:r>
              <a:rPr lang="de-DE" sz="2100" dirty="0"/>
              <a:t>p. 5: Discrete Choice (III) – Attention Checks</a:t>
            </a:r>
          </a:p>
        </p:txBody>
      </p:sp>
      <p:sp>
        <p:nvSpPr>
          <p:cNvPr id="14" name="Textfeld 13">
            <a:extLst>
              <a:ext uri="{FF2B5EF4-FFF2-40B4-BE49-F238E27FC236}">
                <a16:creationId xmlns:a16="http://schemas.microsoft.com/office/drawing/2014/main" id="{7C200EEF-8FD9-8770-1209-7FD07C8E604F}"/>
              </a:ext>
            </a:extLst>
          </p:cNvPr>
          <p:cNvSpPr txBox="1"/>
          <p:nvPr/>
        </p:nvSpPr>
        <p:spPr>
          <a:xfrm>
            <a:off x="467360" y="4976849"/>
            <a:ext cx="8273260" cy="1754326"/>
          </a:xfrm>
          <a:prstGeom prst="rect">
            <a:avLst/>
          </a:prstGeom>
          <a:noFill/>
          <a:ln>
            <a:solidFill>
              <a:schemeClr val="bg1">
                <a:lumMod val="65000"/>
              </a:schemeClr>
            </a:solidFill>
            <a:prstDash val="dash"/>
          </a:ln>
        </p:spPr>
        <p:txBody>
          <a:bodyPr wrap="square" rtlCol="0">
            <a:spAutoFit/>
          </a:bodyPr>
          <a:lstStyle/>
          <a:p>
            <a:r>
              <a:rPr lang="de-DE" sz="1200" u="sng" dirty="0"/>
              <a:t>Hinweise: </a:t>
            </a:r>
          </a:p>
          <a:p>
            <a:pPr marL="171450" indent="-171450">
              <a:buFont typeface="Arial" panose="020B0604020202020204" pitchFamily="34" charset="0"/>
              <a:buChar char="•"/>
            </a:pPr>
            <a:r>
              <a:rPr lang="de-DE" sz="1200" b="1" dirty="0"/>
              <a:t>Weitere </a:t>
            </a:r>
            <a:r>
              <a:rPr lang="de-DE" sz="1200" b="1" dirty="0" err="1"/>
              <a:t>attention</a:t>
            </a:r>
            <a:r>
              <a:rPr lang="de-DE" sz="1200" b="1" dirty="0"/>
              <a:t> Checks</a:t>
            </a:r>
            <a:r>
              <a:rPr lang="de-DE" sz="1200" dirty="0"/>
              <a:t>: „Click </a:t>
            </a:r>
            <a:r>
              <a:rPr lang="de-DE" sz="1200" dirty="0" err="1"/>
              <a:t>next</a:t>
            </a:r>
            <a:r>
              <a:rPr lang="de-DE" sz="1200" dirty="0"/>
              <a:t> </a:t>
            </a:r>
            <a:r>
              <a:rPr lang="de-DE" sz="1200" dirty="0" err="1"/>
              <a:t>without</a:t>
            </a:r>
            <a:r>
              <a:rPr lang="de-DE" sz="1200" dirty="0"/>
              <a:t> </a:t>
            </a:r>
            <a:r>
              <a:rPr lang="de-DE" sz="1200" dirty="0" err="1"/>
              <a:t>selecting</a:t>
            </a:r>
            <a:r>
              <a:rPr lang="de-DE" sz="1200" dirty="0"/>
              <a:t> a review.“; „Click on the </a:t>
            </a:r>
            <a:r>
              <a:rPr lang="de-DE" sz="1200" dirty="0" err="1"/>
              <a:t>user</a:t>
            </a:r>
            <a:r>
              <a:rPr lang="de-DE" sz="1200" dirty="0"/>
              <a:t> </a:t>
            </a:r>
            <a:r>
              <a:rPr lang="de-DE" sz="1200" dirty="0" err="1"/>
              <a:t>icon</a:t>
            </a:r>
            <a:r>
              <a:rPr lang="de-DE" sz="1200" dirty="0"/>
              <a:t> </a:t>
            </a:r>
            <a:r>
              <a:rPr lang="de-DE" sz="1200" dirty="0" err="1"/>
              <a:t>instead</a:t>
            </a:r>
            <a:r>
              <a:rPr lang="de-DE" sz="1200" dirty="0"/>
              <a:t> of </a:t>
            </a:r>
            <a:r>
              <a:rPr lang="de-DE" sz="1200" dirty="0" err="1"/>
              <a:t>selecting</a:t>
            </a:r>
            <a:r>
              <a:rPr lang="de-DE" sz="1200" dirty="0"/>
              <a:t> a review“; „Click </a:t>
            </a:r>
            <a:r>
              <a:rPr lang="de-DE" sz="1200" dirty="0" err="1"/>
              <a:t>two</a:t>
            </a:r>
            <a:r>
              <a:rPr lang="de-DE" sz="1200" dirty="0"/>
              <a:t> </a:t>
            </a:r>
            <a:r>
              <a:rPr lang="de-DE" sz="1200" dirty="0" err="1"/>
              <a:t>times</a:t>
            </a:r>
            <a:r>
              <a:rPr lang="de-DE" sz="1200" dirty="0"/>
              <a:t> on the </a:t>
            </a:r>
            <a:r>
              <a:rPr lang="de-DE" sz="1200" dirty="0" err="1"/>
              <a:t>button</a:t>
            </a:r>
            <a:r>
              <a:rPr lang="de-DE" sz="1200" dirty="0"/>
              <a:t> of the review </a:t>
            </a:r>
            <a:r>
              <a:rPr lang="de-DE" sz="1200" dirty="0" err="1"/>
              <a:t>you</a:t>
            </a:r>
            <a:r>
              <a:rPr lang="de-DE" sz="1200" dirty="0"/>
              <a:t> find </a:t>
            </a:r>
            <a:r>
              <a:rPr lang="de-DE" sz="1200" dirty="0" err="1"/>
              <a:t>more</a:t>
            </a:r>
            <a:r>
              <a:rPr lang="de-DE" sz="1200" dirty="0"/>
              <a:t> </a:t>
            </a:r>
            <a:r>
              <a:rPr lang="de-DE" sz="1200" dirty="0" err="1"/>
              <a:t>helpful</a:t>
            </a:r>
            <a:r>
              <a:rPr lang="de-DE" sz="1200" dirty="0"/>
              <a:t>“; ….</a:t>
            </a:r>
            <a:endParaRPr lang="en-US" sz="1200" dirty="0"/>
          </a:p>
          <a:p>
            <a:pPr marL="171450" indent="-171450">
              <a:buFont typeface="Arial" panose="020B0604020202020204" pitchFamily="34" charset="0"/>
              <a:buChar char="•"/>
            </a:pPr>
            <a:r>
              <a:rPr lang="de-DE" sz="1200" dirty="0"/>
              <a:t>Wird ein </a:t>
            </a:r>
            <a:r>
              <a:rPr lang="de-DE" sz="1200" dirty="0" err="1"/>
              <a:t>attention</a:t>
            </a:r>
            <a:r>
              <a:rPr lang="de-DE" sz="1200" dirty="0"/>
              <a:t> check falsch beantwortet, fliegt Proband umgehend aus dem Experiment.</a:t>
            </a:r>
          </a:p>
          <a:p>
            <a:pPr marL="171450" indent="-171450">
              <a:buFont typeface="Arial" panose="020B0604020202020204" pitchFamily="34" charset="0"/>
              <a:buChar char="•"/>
            </a:pPr>
            <a:r>
              <a:rPr lang="de-DE" sz="1200" dirty="0"/>
              <a:t>Attention Check-Reviews werden </a:t>
            </a:r>
            <a:r>
              <a:rPr lang="de-DE" sz="1200" b="1" dirty="0"/>
              <a:t>künstlich generiert</a:t>
            </a:r>
            <a:r>
              <a:rPr lang="de-DE" sz="1200" dirty="0"/>
              <a:t>, um keine echten Reviews zu verschwenden </a:t>
            </a:r>
          </a:p>
          <a:p>
            <a:pPr marL="171450" indent="-171450">
              <a:buFont typeface="Arial" panose="020B0604020202020204" pitchFamily="34" charset="0"/>
              <a:buChar char="•"/>
            </a:pPr>
            <a:r>
              <a:rPr lang="de-DE" sz="1200" b="1" dirty="0"/>
              <a:t>2 Attention Checks </a:t>
            </a:r>
            <a:r>
              <a:rPr lang="de-DE" sz="1200" b="1" dirty="0" err="1"/>
              <a:t>innherlab</a:t>
            </a:r>
            <a:r>
              <a:rPr lang="de-DE" sz="1200" b="1" dirty="0"/>
              <a:t> Choice Sets</a:t>
            </a:r>
            <a:r>
              <a:rPr lang="de-DE" sz="1200" dirty="0"/>
              <a:t> </a:t>
            </a:r>
          </a:p>
          <a:p>
            <a:pPr marL="171450" indent="-171450">
              <a:buFont typeface="Arial" panose="020B0604020202020204" pitchFamily="34" charset="0"/>
              <a:buChar char="•"/>
            </a:pPr>
            <a:r>
              <a:rPr lang="de-DE" sz="1200" b="1" dirty="0"/>
              <a:t>Position der </a:t>
            </a:r>
            <a:r>
              <a:rPr lang="de-DE" sz="1200" b="1" dirty="0" err="1"/>
              <a:t>attention</a:t>
            </a:r>
            <a:r>
              <a:rPr lang="de-DE" sz="1200" b="1" dirty="0"/>
              <a:t> </a:t>
            </a:r>
            <a:r>
              <a:rPr lang="de-DE" sz="1200" b="1" dirty="0" err="1"/>
              <a:t>checks</a:t>
            </a:r>
            <a:r>
              <a:rPr lang="de-DE" sz="1200" b="1" dirty="0"/>
              <a:t>  </a:t>
            </a:r>
            <a:r>
              <a:rPr lang="de-DE" sz="1200" dirty="0"/>
              <a:t>wird innerhalb einer </a:t>
            </a:r>
            <a:r>
              <a:rPr lang="de-DE" sz="1200" dirty="0" err="1"/>
              <a:t>choice</a:t>
            </a:r>
            <a:r>
              <a:rPr lang="de-DE" sz="1200" dirty="0"/>
              <a:t> und über alle </a:t>
            </a:r>
            <a:r>
              <a:rPr lang="de-DE" sz="1200" dirty="0" err="1"/>
              <a:t>choice</a:t>
            </a:r>
            <a:r>
              <a:rPr lang="de-DE" sz="1200" dirty="0"/>
              <a:t> </a:t>
            </a:r>
            <a:r>
              <a:rPr lang="de-DE" sz="1200" dirty="0" err="1"/>
              <a:t>sets</a:t>
            </a:r>
            <a:r>
              <a:rPr lang="de-DE" sz="1200" dirty="0"/>
              <a:t> hinweg randomisiert. </a:t>
            </a:r>
          </a:p>
          <a:p>
            <a:pPr marL="171450" indent="-171450">
              <a:buFont typeface="Arial" panose="020B0604020202020204" pitchFamily="34" charset="0"/>
              <a:buChar char="•"/>
            </a:pPr>
            <a:endParaRPr lang="de-DE" sz="1200" dirty="0"/>
          </a:p>
          <a:p>
            <a:pPr marL="171450" indent="-171450">
              <a:buFont typeface="Arial" panose="020B0604020202020204" pitchFamily="34" charset="0"/>
              <a:buChar char="•"/>
            </a:pPr>
            <a:endParaRPr lang="de-DE" sz="1200" dirty="0"/>
          </a:p>
        </p:txBody>
      </p:sp>
      <p:sp>
        <p:nvSpPr>
          <p:cNvPr id="6" name="Textfeld 5">
            <a:extLst>
              <a:ext uri="{FF2B5EF4-FFF2-40B4-BE49-F238E27FC236}">
                <a16:creationId xmlns:a16="http://schemas.microsoft.com/office/drawing/2014/main" id="{D2391275-6010-3BEE-8B5B-32476B7921C5}"/>
              </a:ext>
            </a:extLst>
          </p:cNvPr>
          <p:cNvSpPr txBox="1"/>
          <p:nvPr/>
        </p:nvSpPr>
        <p:spPr>
          <a:xfrm>
            <a:off x="310896" y="1077499"/>
            <a:ext cx="8429724" cy="276999"/>
          </a:xfrm>
          <a:prstGeom prst="rect">
            <a:avLst/>
          </a:prstGeom>
          <a:noFill/>
        </p:spPr>
        <p:txBody>
          <a:bodyPr wrap="square">
            <a:spAutoFit/>
          </a:bodyPr>
          <a:lstStyle/>
          <a:p>
            <a:r>
              <a:rPr lang="en-US" sz="1200" dirty="0"/>
              <a:t>Please read the reviews carefully and select the review that you find most helpful.</a:t>
            </a:r>
            <a:endParaRPr lang="en-US" sz="1200" dirty="0">
              <a:highlight>
                <a:srgbClr val="FFFF00"/>
              </a:highlight>
            </a:endParaRPr>
          </a:p>
        </p:txBody>
      </p:sp>
      <p:sp>
        <p:nvSpPr>
          <p:cNvPr id="3" name="Textfeld 2">
            <a:extLst>
              <a:ext uri="{FF2B5EF4-FFF2-40B4-BE49-F238E27FC236}">
                <a16:creationId xmlns:a16="http://schemas.microsoft.com/office/drawing/2014/main" id="{E6550516-D341-DFBE-026C-81A50ED702ED}"/>
              </a:ext>
            </a:extLst>
          </p:cNvPr>
          <p:cNvSpPr txBox="1"/>
          <p:nvPr/>
        </p:nvSpPr>
        <p:spPr>
          <a:xfrm>
            <a:off x="7086575" y="4575993"/>
            <a:ext cx="1654045"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Confirm selection </a:t>
            </a:r>
          </a:p>
        </p:txBody>
      </p:sp>
      <p:pic>
        <p:nvPicPr>
          <p:cNvPr id="31" name="Picture 2">
            <a:extLst>
              <a:ext uri="{FF2B5EF4-FFF2-40B4-BE49-F238E27FC236}">
                <a16:creationId xmlns:a16="http://schemas.microsoft.com/office/drawing/2014/main" id="{4CB5D5BE-3C8C-C9A1-684F-854895472E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64" y="1982519"/>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a:extLst>
              <a:ext uri="{FF2B5EF4-FFF2-40B4-BE49-F238E27FC236}">
                <a16:creationId xmlns:a16="http://schemas.microsoft.com/office/drawing/2014/main" id="{9B84C59D-6262-B334-D36C-0B885B8038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380" y="2564284"/>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feld 32">
            <a:extLst>
              <a:ext uri="{FF2B5EF4-FFF2-40B4-BE49-F238E27FC236}">
                <a16:creationId xmlns:a16="http://schemas.microsoft.com/office/drawing/2014/main" id="{D4D89815-E52A-706F-A627-3426BB220AFB}"/>
              </a:ext>
            </a:extLst>
          </p:cNvPr>
          <p:cNvSpPr txBox="1"/>
          <p:nvPr/>
        </p:nvSpPr>
        <p:spPr>
          <a:xfrm>
            <a:off x="1424475" y="2556841"/>
            <a:ext cx="1516860" cy="276999"/>
          </a:xfrm>
          <a:prstGeom prst="rect">
            <a:avLst/>
          </a:prstGeom>
          <a:noFill/>
        </p:spPr>
        <p:txBody>
          <a:bodyPr wrap="square" rtlCol="0">
            <a:spAutoFit/>
          </a:bodyPr>
          <a:lstStyle/>
          <a:p>
            <a:r>
              <a:rPr lang="en-US" sz="1200" b="1" dirty="0"/>
              <a:t>So far so great! </a:t>
            </a:r>
          </a:p>
        </p:txBody>
      </p:sp>
      <p:sp>
        <p:nvSpPr>
          <p:cNvPr id="34" name="Textfeld 33">
            <a:extLst>
              <a:ext uri="{FF2B5EF4-FFF2-40B4-BE49-F238E27FC236}">
                <a16:creationId xmlns:a16="http://schemas.microsoft.com/office/drawing/2014/main" id="{4C4ADF5D-23A9-1C66-A388-E69E9031F43D}"/>
              </a:ext>
            </a:extLst>
          </p:cNvPr>
          <p:cNvSpPr txBox="1"/>
          <p:nvPr/>
        </p:nvSpPr>
        <p:spPr>
          <a:xfrm>
            <a:off x="397314" y="2812973"/>
            <a:ext cx="3571182" cy="1015663"/>
          </a:xfrm>
          <a:prstGeom prst="rect">
            <a:avLst/>
          </a:prstGeom>
          <a:noFill/>
        </p:spPr>
        <p:txBody>
          <a:bodyPr wrap="square" rtlCol="0">
            <a:spAutoFit/>
          </a:bodyPr>
          <a:lstStyle/>
          <a:p>
            <a:pPr algn="just"/>
            <a:r>
              <a:rPr lang="en-US" sz="1200" b="0" i="0" dirty="0">
                <a:solidFill>
                  <a:srgbClr val="0F1111"/>
                </a:solidFill>
                <a:effectLst/>
                <a:latin typeface="+mj-lt"/>
              </a:rPr>
              <a:t>I bought this for my fiancé so he can have a tv for himself. Click on the star rating above instead of selecting a review. And since the set up I had no issues, the sounds is awesome, the picture is great, I’m so far very satisfied and impressed.</a:t>
            </a:r>
            <a:endParaRPr lang="en-US" sz="1200" b="1" dirty="0">
              <a:latin typeface="+mj-lt"/>
            </a:endParaRPr>
          </a:p>
        </p:txBody>
      </p:sp>
      <p:sp>
        <p:nvSpPr>
          <p:cNvPr id="35" name="Textfeld 34">
            <a:extLst>
              <a:ext uri="{FF2B5EF4-FFF2-40B4-BE49-F238E27FC236}">
                <a16:creationId xmlns:a16="http://schemas.microsoft.com/office/drawing/2014/main" id="{D15DDAC7-0B1F-E8A7-3CAE-CE2B990BEEF0}"/>
              </a:ext>
            </a:extLst>
          </p:cNvPr>
          <p:cNvSpPr txBox="1"/>
          <p:nvPr/>
        </p:nvSpPr>
        <p:spPr>
          <a:xfrm>
            <a:off x="4810818" y="2812973"/>
            <a:ext cx="3571182" cy="1015663"/>
          </a:xfrm>
          <a:prstGeom prst="rect">
            <a:avLst/>
          </a:prstGeom>
          <a:noFill/>
        </p:spPr>
        <p:txBody>
          <a:bodyPr wrap="square" rtlCol="0">
            <a:spAutoFit/>
          </a:bodyPr>
          <a:lstStyle/>
          <a:p>
            <a:pPr algn="just"/>
            <a:r>
              <a:rPr lang="en-US" sz="1200" dirty="0">
                <a:solidFill>
                  <a:srgbClr val="0F1111"/>
                </a:solidFill>
                <a:latin typeface="+mj-lt"/>
              </a:rPr>
              <a:t>When I set up the TV the picture was great. But the sound was a little good until I went to set up and raise the bass and other once after that I went back to the volume and put it on 10 it sound real loud. I like it and its value for the money.</a:t>
            </a:r>
          </a:p>
        </p:txBody>
      </p:sp>
      <p:pic>
        <p:nvPicPr>
          <p:cNvPr id="36" name="Picture 2">
            <a:extLst>
              <a:ext uri="{FF2B5EF4-FFF2-40B4-BE49-F238E27FC236}">
                <a16:creationId xmlns:a16="http://schemas.microsoft.com/office/drawing/2014/main" id="{D34BA638-7E2F-F52C-3FAB-30ADF3BC72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937" y="1979667"/>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a:extLst>
              <a:ext uri="{FF2B5EF4-FFF2-40B4-BE49-F238E27FC236}">
                <a16:creationId xmlns:a16="http://schemas.microsoft.com/office/drawing/2014/main" id="{3B202621-0854-0953-A43A-974FA9A21E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929" y="2565560"/>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Textfeld 37">
            <a:extLst>
              <a:ext uri="{FF2B5EF4-FFF2-40B4-BE49-F238E27FC236}">
                <a16:creationId xmlns:a16="http://schemas.microsoft.com/office/drawing/2014/main" id="{E5328CAC-980A-CBFD-FF3B-3050E0D03955}"/>
              </a:ext>
            </a:extLst>
          </p:cNvPr>
          <p:cNvSpPr txBox="1"/>
          <p:nvPr/>
        </p:nvSpPr>
        <p:spPr>
          <a:xfrm>
            <a:off x="5758296" y="2555565"/>
            <a:ext cx="1516860" cy="276999"/>
          </a:xfrm>
          <a:prstGeom prst="rect">
            <a:avLst/>
          </a:prstGeom>
          <a:noFill/>
        </p:spPr>
        <p:txBody>
          <a:bodyPr wrap="square" rtlCol="0">
            <a:spAutoFit/>
          </a:bodyPr>
          <a:lstStyle/>
          <a:p>
            <a:r>
              <a:rPr lang="en-US" sz="1200" b="1" dirty="0"/>
              <a:t>TV and sound</a:t>
            </a:r>
          </a:p>
        </p:txBody>
      </p:sp>
      <p:sp>
        <p:nvSpPr>
          <p:cNvPr id="39" name="Textfeld 38">
            <a:extLst>
              <a:ext uri="{FF2B5EF4-FFF2-40B4-BE49-F238E27FC236}">
                <a16:creationId xmlns:a16="http://schemas.microsoft.com/office/drawing/2014/main" id="{CED0EC91-5114-86E6-7CC5-7B872BC219D4}"/>
              </a:ext>
            </a:extLst>
          </p:cNvPr>
          <p:cNvSpPr txBox="1"/>
          <p:nvPr/>
        </p:nvSpPr>
        <p:spPr>
          <a:xfrm>
            <a:off x="483964" y="3982030"/>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0" name="Textfeld 39">
            <a:extLst>
              <a:ext uri="{FF2B5EF4-FFF2-40B4-BE49-F238E27FC236}">
                <a16:creationId xmlns:a16="http://schemas.microsoft.com/office/drawing/2014/main" id="{F6740FBD-B47E-53D1-1D50-7685D003A3AE}"/>
              </a:ext>
            </a:extLst>
          </p:cNvPr>
          <p:cNvSpPr txBox="1"/>
          <p:nvPr/>
        </p:nvSpPr>
        <p:spPr>
          <a:xfrm>
            <a:off x="4880937" y="3982029"/>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1" name="Textfeld 40">
            <a:extLst>
              <a:ext uri="{FF2B5EF4-FFF2-40B4-BE49-F238E27FC236}">
                <a16:creationId xmlns:a16="http://schemas.microsoft.com/office/drawing/2014/main" id="{F76DE4B0-A854-86CA-0239-2A19257F6CA7}"/>
              </a:ext>
            </a:extLst>
          </p:cNvPr>
          <p:cNvSpPr txBox="1"/>
          <p:nvPr/>
        </p:nvSpPr>
        <p:spPr>
          <a:xfrm>
            <a:off x="391706"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42" name="Textfeld 41">
            <a:extLst>
              <a:ext uri="{FF2B5EF4-FFF2-40B4-BE49-F238E27FC236}">
                <a16:creationId xmlns:a16="http://schemas.microsoft.com/office/drawing/2014/main" id="{289CCA09-D3C6-5240-300C-7727929A5942}"/>
              </a:ext>
            </a:extLst>
          </p:cNvPr>
          <p:cNvSpPr txBox="1"/>
          <p:nvPr/>
        </p:nvSpPr>
        <p:spPr>
          <a:xfrm>
            <a:off x="4807795"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Tree>
    <p:extLst>
      <p:ext uri="{BB962C8B-B14F-4D97-AF65-F5344CB8AC3E}">
        <p14:creationId xmlns:p14="http://schemas.microsoft.com/office/powerpoint/2010/main" val="2444978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931025" cy="814387"/>
          </a:xfrm>
        </p:spPr>
        <p:txBody>
          <a:bodyPr>
            <a:normAutofit/>
          </a:bodyPr>
          <a:lstStyle/>
          <a:p>
            <a:r>
              <a:rPr lang="de-DE" sz="2100" dirty="0"/>
              <a:t>p. 6: Discrete Choice (IV) – Attention Checks</a:t>
            </a:r>
          </a:p>
        </p:txBody>
      </p:sp>
      <p:sp>
        <p:nvSpPr>
          <p:cNvPr id="17" name="Rectangle 2">
            <a:extLst>
              <a:ext uri="{FF2B5EF4-FFF2-40B4-BE49-F238E27FC236}">
                <a16:creationId xmlns:a16="http://schemas.microsoft.com/office/drawing/2014/main" id="{22E6D872-8B4D-485E-733D-851BF89EFFEE}"/>
              </a:ext>
            </a:extLst>
          </p:cNvPr>
          <p:cNvSpPr>
            <a:spLocks noChangeArrowheads="1"/>
          </p:cNvSpPr>
          <p:nvPr/>
        </p:nvSpPr>
        <p:spPr bwMode="auto">
          <a:xfrm>
            <a:off x="1109600" y="2905780"/>
            <a:ext cx="6931024"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We're sorry, but you failed to answer an attention check question correctly. Hence, you cannot continue with the study and will not receive any payment.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Textfeld 17">
            <a:extLst>
              <a:ext uri="{FF2B5EF4-FFF2-40B4-BE49-F238E27FC236}">
                <a16:creationId xmlns:a16="http://schemas.microsoft.com/office/drawing/2014/main" id="{25548AF4-AE9D-EB15-F8D0-D53FE4526786}"/>
              </a:ext>
            </a:extLst>
          </p:cNvPr>
          <p:cNvSpPr txBox="1"/>
          <p:nvPr/>
        </p:nvSpPr>
        <p:spPr>
          <a:xfrm>
            <a:off x="7699248" y="4675401"/>
            <a:ext cx="682752"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Next </a:t>
            </a:r>
          </a:p>
        </p:txBody>
      </p:sp>
    </p:spTree>
    <p:extLst>
      <p:ext uri="{BB962C8B-B14F-4D97-AF65-F5344CB8AC3E}">
        <p14:creationId xmlns:p14="http://schemas.microsoft.com/office/powerpoint/2010/main" val="1086788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p. 7: Control Variables (I)</a:t>
            </a:r>
          </a:p>
        </p:txBody>
      </p:sp>
      <p:sp>
        <p:nvSpPr>
          <p:cNvPr id="5" name="Textfeld 4">
            <a:extLst>
              <a:ext uri="{FF2B5EF4-FFF2-40B4-BE49-F238E27FC236}">
                <a16:creationId xmlns:a16="http://schemas.microsoft.com/office/drawing/2014/main" id="{AA03CA28-3A26-4BF4-1D08-9E19C12A730F}"/>
              </a:ext>
            </a:extLst>
          </p:cNvPr>
          <p:cNvSpPr txBox="1"/>
          <p:nvPr/>
        </p:nvSpPr>
        <p:spPr>
          <a:xfrm>
            <a:off x="310896" y="1077499"/>
            <a:ext cx="8429724" cy="461665"/>
          </a:xfrm>
          <a:prstGeom prst="rect">
            <a:avLst/>
          </a:prstGeom>
          <a:noFill/>
        </p:spPr>
        <p:txBody>
          <a:bodyPr wrap="square">
            <a:spAutoFit/>
          </a:bodyPr>
          <a:lstStyle/>
          <a:p>
            <a:r>
              <a:rPr lang="en-US" sz="1200" b="0" i="0" dirty="0">
                <a:solidFill>
                  <a:srgbClr val="000000"/>
                </a:solidFill>
                <a:effectLst/>
                <a:latin typeface="arial" panose="020B0604020202020204" pitchFamily="34" charset="0"/>
              </a:rPr>
              <a:t>The following questions no longer refer to the online shopping scenario. Instead, they refer to you and your personal experience. Please answer them accordingly.</a:t>
            </a:r>
            <a:endParaRPr lang="en-US" sz="1200" dirty="0"/>
          </a:p>
        </p:txBody>
      </p:sp>
      <p:graphicFrame>
        <p:nvGraphicFramePr>
          <p:cNvPr id="6" name="Tabelle 5">
            <a:extLst>
              <a:ext uri="{FF2B5EF4-FFF2-40B4-BE49-F238E27FC236}">
                <a16:creationId xmlns:a16="http://schemas.microsoft.com/office/drawing/2014/main" id="{AD55AE1C-368E-9682-1A14-A6F1A8D25D88}"/>
              </a:ext>
            </a:extLst>
          </p:cNvPr>
          <p:cNvGraphicFramePr>
            <a:graphicFrameLocks noGrp="1"/>
          </p:cNvGraphicFramePr>
          <p:nvPr>
            <p:extLst>
              <p:ext uri="{D42A27DB-BD31-4B8C-83A1-F6EECF244321}">
                <p14:modId xmlns:p14="http://schemas.microsoft.com/office/powerpoint/2010/main" val="385688275"/>
              </p:ext>
            </p:extLst>
          </p:nvPr>
        </p:nvGraphicFramePr>
        <p:xfrm>
          <a:off x="403380" y="1503989"/>
          <a:ext cx="8337240" cy="3181902"/>
        </p:xfrm>
        <a:graphic>
          <a:graphicData uri="http://schemas.openxmlformats.org/drawingml/2006/table">
            <a:tbl>
              <a:tblPr firstRow="1" bandRow="1">
                <a:tableStyleId>{073A0DAA-6AF3-43AB-8588-CEC1D06C72B9}</a:tableStyleId>
              </a:tblPr>
              <a:tblGrid>
                <a:gridCol w="2207740">
                  <a:extLst>
                    <a:ext uri="{9D8B030D-6E8A-4147-A177-3AD203B41FA5}">
                      <a16:colId xmlns:a16="http://schemas.microsoft.com/office/drawing/2014/main" val="1095467548"/>
                    </a:ext>
                  </a:extLst>
                </a:gridCol>
                <a:gridCol w="6129500">
                  <a:extLst>
                    <a:ext uri="{9D8B030D-6E8A-4147-A177-3AD203B41FA5}">
                      <a16:colId xmlns:a16="http://schemas.microsoft.com/office/drawing/2014/main" val="944535546"/>
                    </a:ext>
                  </a:extLst>
                </a:gridCol>
              </a:tblGrid>
              <a:tr h="377491">
                <a:tc gridSpan="2">
                  <a:txBody>
                    <a:bodyPr/>
                    <a:lstStyle/>
                    <a:p>
                      <a:r>
                        <a:rPr lang="en-US" sz="1200" noProof="0" dirty="0">
                          <a:solidFill>
                            <a:schemeClr val="tx1"/>
                          </a:solidFill>
                          <a:latin typeface="Arial" panose="020B0604020202020204" pitchFamily="34" charset="0"/>
                          <a:cs typeface="Arial" panose="020B0604020202020204" pitchFamily="34" charset="0"/>
                        </a:rPr>
                        <a:t>Control variables (I)</a:t>
                      </a:r>
                    </a:p>
                  </a:txBody>
                  <a:tcPr anchor="ctr">
                    <a:lnB w="9525" cap="flat" cmpd="sng" algn="ctr">
                      <a:solidFill>
                        <a:schemeClr val="tx1"/>
                      </a:solidFill>
                      <a:prstDash val="solid"/>
                      <a:round/>
                      <a:headEnd type="none" w="med" len="med"/>
                      <a:tailEnd type="none" w="med" len="med"/>
                    </a:lnB>
                    <a:noFill/>
                  </a:tcPr>
                </a:tc>
                <a:tc hMerge="1">
                  <a:txBody>
                    <a:bodyPr/>
                    <a:lstStyle/>
                    <a:p>
                      <a:endParaRPr lang="en-US" sz="1200" dirty="0">
                        <a:latin typeface="Arial" panose="020B0604020202020204" pitchFamily="34" charset="0"/>
                        <a:cs typeface="Arial" panose="020B0604020202020204" pitchFamily="34" charset="0"/>
                      </a:endParaRPr>
                    </a:p>
                  </a:txBody>
                  <a:tcPr>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3185591"/>
                  </a:ext>
                </a:extLst>
              </a:tr>
              <a:tr h="472691">
                <a:tc>
                  <a:txBody>
                    <a:bodyPr/>
                    <a:lstStyle/>
                    <a:p>
                      <a:r>
                        <a:rPr lang="en-US" sz="1200" b="1" i="1" noProof="0" dirty="0">
                          <a:latin typeface="Arial" panose="020B0604020202020204" pitchFamily="34" charset="0"/>
                          <a:cs typeface="Arial" panose="020B0604020202020204" pitchFamily="34" charset="0"/>
                        </a:rPr>
                        <a:t>Age, Gender, Education, Country of origin, Income</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en-US" sz="1200" i="1" kern="1200" noProof="0" dirty="0" err="1">
                          <a:solidFill>
                            <a:schemeClr val="dk1"/>
                          </a:solidFill>
                          <a:latin typeface="Arial" panose="020B0604020202020204" pitchFamily="34" charset="0"/>
                          <a:ea typeface="+mn-ea"/>
                          <a:cs typeface="Arial" panose="020B0604020202020204" pitchFamily="34" charset="0"/>
                        </a:rPr>
                        <a:t>Keine</a:t>
                      </a:r>
                      <a:r>
                        <a:rPr lang="en-US" sz="1200" i="1" kern="1200" noProof="0" dirty="0">
                          <a:solidFill>
                            <a:schemeClr val="dk1"/>
                          </a:solidFill>
                          <a:latin typeface="Arial" panose="020B0604020202020204" pitchFamily="34" charset="0"/>
                          <a:ea typeface="+mn-ea"/>
                          <a:cs typeface="Arial" panose="020B0604020202020204" pitchFamily="34" charset="0"/>
                        </a:rPr>
                        <a:t> </a:t>
                      </a:r>
                      <a:r>
                        <a:rPr lang="en-US" sz="1200" i="1" kern="1200" noProof="0" dirty="0" err="1">
                          <a:solidFill>
                            <a:schemeClr val="dk1"/>
                          </a:solidFill>
                          <a:latin typeface="Arial" panose="020B0604020202020204" pitchFamily="34" charset="0"/>
                          <a:ea typeface="+mn-ea"/>
                          <a:cs typeface="Arial" panose="020B0604020202020204" pitchFamily="34" charset="0"/>
                        </a:rPr>
                        <a:t>Abfrage</a:t>
                      </a:r>
                      <a:r>
                        <a:rPr lang="en-US" sz="1200" i="1" kern="1200" noProof="0" dirty="0">
                          <a:solidFill>
                            <a:schemeClr val="dk1"/>
                          </a:solidFill>
                          <a:latin typeface="Arial" panose="020B0604020202020204" pitchFamily="34" charset="0"/>
                          <a:ea typeface="+mn-ea"/>
                          <a:cs typeface="Arial" panose="020B0604020202020204" pitchFamily="34" charset="0"/>
                        </a:rPr>
                        <a:t> </a:t>
                      </a:r>
                      <a:r>
                        <a:rPr lang="en-US" sz="1200" i="1" kern="1200" noProof="0" dirty="0" err="1">
                          <a:solidFill>
                            <a:schemeClr val="dk1"/>
                          </a:solidFill>
                          <a:latin typeface="Arial" panose="020B0604020202020204" pitchFamily="34" charset="0"/>
                          <a:ea typeface="+mn-ea"/>
                          <a:cs typeface="Arial" panose="020B0604020202020204" pitchFamily="34" charset="0"/>
                        </a:rPr>
                        <a:t>im</a:t>
                      </a:r>
                      <a:r>
                        <a:rPr lang="en-US" sz="1200" i="1" kern="1200" noProof="0" dirty="0">
                          <a:solidFill>
                            <a:schemeClr val="dk1"/>
                          </a:solidFill>
                          <a:latin typeface="Arial" panose="020B0604020202020204" pitchFamily="34" charset="0"/>
                          <a:ea typeface="+mn-ea"/>
                          <a:cs typeface="Arial" panose="020B0604020202020204" pitchFamily="34" charset="0"/>
                        </a:rPr>
                        <a:t> Experiment → </a:t>
                      </a:r>
                      <a:r>
                        <a:rPr lang="en-US" sz="1200" i="1" kern="1200" noProof="0" dirty="0" err="1">
                          <a:solidFill>
                            <a:schemeClr val="dk1"/>
                          </a:solidFill>
                          <a:latin typeface="Arial" panose="020B0604020202020204" pitchFamily="34" charset="0"/>
                          <a:ea typeface="+mn-ea"/>
                          <a:cs typeface="Arial" panose="020B0604020202020204" pitchFamily="34" charset="0"/>
                        </a:rPr>
                        <a:t>ziehen</a:t>
                      </a:r>
                      <a:r>
                        <a:rPr lang="en-US" sz="1200" i="1" kern="1200" noProof="0" dirty="0">
                          <a:solidFill>
                            <a:schemeClr val="dk1"/>
                          </a:solidFill>
                          <a:latin typeface="Arial" panose="020B0604020202020204" pitchFamily="34" charset="0"/>
                          <a:ea typeface="+mn-ea"/>
                          <a:cs typeface="Arial" panose="020B0604020202020204" pitchFamily="34" charset="0"/>
                        </a:rPr>
                        <a:t> </a:t>
                      </a:r>
                      <a:r>
                        <a:rPr lang="en-US" sz="1200" i="1" kern="1200" noProof="0" dirty="0" err="1">
                          <a:solidFill>
                            <a:schemeClr val="dk1"/>
                          </a:solidFill>
                          <a:latin typeface="Arial" panose="020B0604020202020204" pitchFamily="34" charset="0"/>
                          <a:ea typeface="+mn-ea"/>
                          <a:cs typeface="Arial" panose="020B0604020202020204" pitchFamily="34" charset="0"/>
                        </a:rPr>
                        <a:t>wir</a:t>
                      </a:r>
                      <a:r>
                        <a:rPr lang="en-US" sz="1200" i="1" kern="1200" noProof="0" dirty="0">
                          <a:solidFill>
                            <a:schemeClr val="dk1"/>
                          </a:solidFill>
                          <a:latin typeface="Arial" panose="020B0604020202020204" pitchFamily="34" charset="0"/>
                          <a:ea typeface="+mn-ea"/>
                          <a:cs typeface="Arial" panose="020B0604020202020204" pitchFamily="34" charset="0"/>
                        </a:rPr>
                        <a:t> </a:t>
                      </a:r>
                      <a:r>
                        <a:rPr lang="en-US" sz="1200" i="1" kern="1200" noProof="0" dirty="0" err="1">
                          <a:solidFill>
                            <a:schemeClr val="dk1"/>
                          </a:solidFill>
                          <a:latin typeface="Arial" panose="020B0604020202020204" pitchFamily="34" charset="0"/>
                          <a:ea typeface="+mn-ea"/>
                          <a:cs typeface="Arial" panose="020B0604020202020204" pitchFamily="34" charset="0"/>
                        </a:rPr>
                        <a:t>aus</a:t>
                      </a:r>
                      <a:r>
                        <a:rPr lang="en-US" sz="1200" i="1" kern="1200" noProof="0" dirty="0">
                          <a:solidFill>
                            <a:schemeClr val="dk1"/>
                          </a:solidFill>
                          <a:latin typeface="Arial" panose="020B0604020202020204" pitchFamily="34" charset="0"/>
                          <a:ea typeface="+mn-ea"/>
                          <a:cs typeface="Arial" panose="020B0604020202020204" pitchFamily="34" charset="0"/>
                        </a:rPr>
                        <a:t> </a:t>
                      </a:r>
                      <a:r>
                        <a:rPr lang="en-US" sz="1200" i="1" kern="1200" noProof="0" dirty="0" err="1">
                          <a:solidFill>
                            <a:schemeClr val="dk1"/>
                          </a:solidFill>
                          <a:latin typeface="Arial" panose="020B0604020202020204" pitchFamily="34" charset="0"/>
                          <a:ea typeface="+mn-ea"/>
                          <a:cs typeface="Arial" panose="020B0604020202020204" pitchFamily="34" charset="0"/>
                        </a:rPr>
                        <a:t>CloudConnect</a:t>
                      </a:r>
                      <a:endParaRPr lang="en-US" sz="1200" i="1" kern="1200" noProof="0" dirty="0">
                        <a:solidFill>
                          <a:schemeClr val="dk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6307555"/>
                  </a:ext>
                </a:extLst>
              </a:tr>
              <a:tr h="472691">
                <a:tc>
                  <a:txBody>
                    <a:bodyPr/>
                    <a:lstStyle/>
                    <a:p>
                      <a:r>
                        <a:rPr lang="en-US" sz="1200" b="1" noProof="0" dirty="0">
                          <a:latin typeface="Arial" panose="020B0604020202020204" pitchFamily="34" charset="0"/>
                          <a:cs typeface="Arial" panose="020B0604020202020204" pitchFamily="34" charset="0"/>
                        </a:rPr>
                        <a:t>Familiarity with product</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What is your experience with televisions?</a:t>
                      </a:r>
                    </a:p>
                    <a:p>
                      <a:r>
                        <a:rPr lang="en-US" sz="900" noProof="0" dirty="0">
                          <a:latin typeface="Arial" panose="020B0604020202020204" pitchFamily="34" charset="0"/>
                          <a:cs typeface="Arial" panose="020B0604020202020204" pitchFamily="34" charset="0"/>
                        </a:rPr>
                        <a:t>I own a television. </a:t>
                      </a:r>
                    </a:p>
                    <a:p>
                      <a:r>
                        <a:rPr lang="en-US" sz="900" noProof="0" dirty="0">
                          <a:latin typeface="Arial" panose="020B0604020202020204" pitchFamily="34" charset="0"/>
                          <a:cs typeface="Arial" panose="020B0604020202020204" pitchFamily="34" charset="0"/>
                        </a:rPr>
                        <a:t>I plan to buy a television. </a:t>
                      </a:r>
                    </a:p>
                    <a:p>
                      <a:r>
                        <a:rPr lang="en-US" sz="900" noProof="0" dirty="0">
                          <a:latin typeface="Arial" panose="020B0604020202020204" pitchFamily="34" charset="0"/>
                          <a:cs typeface="Arial" panose="020B0604020202020204" pitchFamily="34" charset="0"/>
                        </a:rPr>
                        <a:t>I neither own nor plan to buy a television.   </a:t>
                      </a:r>
                      <a:endParaRPr lang="en-US" sz="1000" noProof="0" dirty="0">
                        <a:latin typeface="Arial" panose="020B0604020202020204" pitchFamily="34" charset="0"/>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879313"/>
                  </a:ext>
                </a:extLst>
              </a:tr>
              <a:tr h="472691">
                <a:tc>
                  <a:txBody>
                    <a:bodyPr/>
                    <a:lstStyle/>
                    <a:p>
                      <a:r>
                        <a:rPr lang="en-US" sz="1200" b="1" noProof="0" dirty="0">
                          <a:latin typeface="Arial" panose="020B0604020202020204" pitchFamily="34" charset="0"/>
                          <a:cs typeface="Arial" panose="020B0604020202020204" pitchFamily="34" charset="0"/>
                        </a:rPr>
                        <a:t>Familiarity with online shopping</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How often do you shop online?</a:t>
                      </a:r>
                    </a:p>
                    <a:p>
                      <a:r>
                        <a:rPr lang="en-US" sz="900" noProof="0" dirty="0">
                          <a:latin typeface="Arial" panose="020B0604020202020204" pitchFamily="34" charset="0"/>
                          <a:cs typeface="Arial" panose="020B0604020202020204" pitchFamily="34" charset="0"/>
                        </a:rPr>
                        <a:t>Daily</a:t>
                      </a:r>
                    </a:p>
                    <a:p>
                      <a:r>
                        <a:rPr lang="en-US" sz="900" noProof="0" dirty="0">
                          <a:latin typeface="Arial" panose="020B0604020202020204" pitchFamily="34" charset="0"/>
                          <a:cs typeface="Arial" panose="020B0604020202020204" pitchFamily="34" charset="0"/>
                        </a:rPr>
                        <a:t>Weekly</a:t>
                      </a:r>
                    </a:p>
                    <a:p>
                      <a:r>
                        <a:rPr lang="en-US" sz="900" noProof="0" dirty="0">
                          <a:latin typeface="Arial" panose="020B0604020202020204" pitchFamily="34" charset="0"/>
                          <a:cs typeface="Arial" panose="020B0604020202020204" pitchFamily="34" charset="0"/>
                        </a:rPr>
                        <a:t>Monthly</a:t>
                      </a:r>
                    </a:p>
                    <a:p>
                      <a:r>
                        <a:rPr lang="en-US" sz="900" noProof="0" dirty="0">
                          <a:latin typeface="Arial" panose="020B0604020202020204" pitchFamily="34" charset="0"/>
                          <a:cs typeface="Arial" panose="020B0604020202020204" pitchFamily="34" charset="0"/>
                        </a:rPr>
                        <a:t>Rarely </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315695908"/>
                  </a:ext>
                </a:extLst>
              </a:tr>
              <a:tr h="472691">
                <a:tc>
                  <a:txBody>
                    <a:bodyPr/>
                    <a:lstStyle/>
                    <a:p>
                      <a:r>
                        <a:rPr lang="en-US" sz="1200" b="1" noProof="0" dirty="0">
                          <a:latin typeface="Arial" panose="020B0604020202020204" pitchFamily="34" charset="0"/>
                          <a:cs typeface="Arial" panose="020B0604020202020204" pitchFamily="34" charset="0"/>
                        </a:rPr>
                        <a:t>Familiarity with online reviews</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How often do you read online customer reviews before buying a product online?</a:t>
                      </a:r>
                    </a:p>
                    <a:p>
                      <a:r>
                        <a:rPr lang="en-US" sz="900" noProof="0" dirty="0">
                          <a:latin typeface="Arial" panose="020B0604020202020204" pitchFamily="34" charset="0"/>
                          <a:cs typeface="Arial" panose="020B0604020202020204" pitchFamily="34" charset="0"/>
                        </a:rPr>
                        <a:t>(Almost) every time</a:t>
                      </a:r>
                    </a:p>
                    <a:p>
                      <a:r>
                        <a:rPr lang="en-US" sz="900" noProof="0" dirty="0">
                          <a:latin typeface="Arial" panose="020B0604020202020204" pitchFamily="34" charset="0"/>
                          <a:cs typeface="Arial" panose="020B0604020202020204" pitchFamily="34" charset="0"/>
                        </a:rPr>
                        <a:t>Often</a:t>
                      </a:r>
                    </a:p>
                    <a:p>
                      <a:r>
                        <a:rPr lang="en-US" sz="900" noProof="0" dirty="0">
                          <a:latin typeface="Arial" panose="020B0604020202020204" pitchFamily="34" charset="0"/>
                          <a:cs typeface="Arial" panose="020B0604020202020204" pitchFamily="34" charset="0"/>
                        </a:rPr>
                        <a:t>Rarely</a:t>
                      </a:r>
                    </a:p>
                    <a:p>
                      <a:r>
                        <a:rPr lang="en-US" sz="900" noProof="0" dirty="0">
                          <a:latin typeface="Arial" panose="020B0604020202020204" pitchFamily="34" charset="0"/>
                          <a:cs typeface="Arial" panose="020B0604020202020204" pitchFamily="34" charset="0"/>
                        </a:rPr>
                        <a:t>Never  </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715199637"/>
                  </a:ext>
                </a:extLst>
              </a:tr>
            </a:tbl>
          </a:graphicData>
        </a:graphic>
      </p:graphicFrame>
    </p:spTree>
    <p:extLst>
      <p:ext uri="{BB962C8B-B14F-4D97-AF65-F5344CB8AC3E}">
        <p14:creationId xmlns:p14="http://schemas.microsoft.com/office/powerpoint/2010/main" val="1200641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8131200" cy="814387"/>
          </a:xfrm>
        </p:spPr>
        <p:txBody>
          <a:bodyPr>
            <a:normAutofit/>
          </a:bodyPr>
          <a:lstStyle/>
          <a:p>
            <a:r>
              <a:rPr lang="de-DE" sz="2100" dirty="0"/>
              <a:t>p. 8: Control Variables (II) – Consumer Decision Making Styles</a:t>
            </a:r>
          </a:p>
        </p:txBody>
      </p:sp>
      <p:graphicFrame>
        <p:nvGraphicFramePr>
          <p:cNvPr id="3" name="Tabelle 2">
            <a:extLst>
              <a:ext uri="{FF2B5EF4-FFF2-40B4-BE49-F238E27FC236}">
                <a16:creationId xmlns:a16="http://schemas.microsoft.com/office/drawing/2014/main" id="{C359111F-03B7-BEE5-8B07-66A4D4300F99}"/>
              </a:ext>
            </a:extLst>
          </p:cNvPr>
          <p:cNvGraphicFramePr>
            <a:graphicFrameLocks noGrp="1"/>
          </p:cNvGraphicFramePr>
          <p:nvPr>
            <p:extLst>
              <p:ext uri="{D42A27DB-BD31-4B8C-83A1-F6EECF244321}">
                <p14:modId xmlns:p14="http://schemas.microsoft.com/office/powerpoint/2010/main" val="860815195"/>
              </p:ext>
            </p:extLst>
          </p:nvPr>
        </p:nvGraphicFramePr>
        <p:xfrm>
          <a:off x="403200" y="1505760"/>
          <a:ext cx="8337420" cy="2937811"/>
        </p:xfrm>
        <a:graphic>
          <a:graphicData uri="http://schemas.openxmlformats.org/drawingml/2006/table">
            <a:tbl>
              <a:tblPr firstRow="1" bandRow="1">
                <a:tableStyleId>{073A0DAA-6AF3-43AB-8588-CEC1D06C72B9}</a:tableStyleId>
              </a:tblPr>
              <a:tblGrid>
                <a:gridCol w="1862479">
                  <a:extLst>
                    <a:ext uri="{9D8B030D-6E8A-4147-A177-3AD203B41FA5}">
                      <a16:colId xmlns:a16="http://schemas.microsoft.com/office/drawing/2014/main" val="1095467548"/>
                    </a:ext>
                  </a:extLst>
                </a:gridCol>
                <a:gridCol w="6474941">
                  <a:extLst>
                    <a:ext uri="{9D8B030D-6E8A-4147-A177-3AD203B41FA5}">
                      <a16:colId xmlns:a16="http://schemas.microsoft.com/office/drawing/2014/main" val="944535546"/>
                    </a:ext>
                  </a:extLst>
                </a:gridCol>
              </a:tblGrid>
              <a:tr h="377491">
                <a:tc gridSpan="2">
                  <a:txBody>
                    <a:bodyPr/>
                    <a:lstStyle/>
                    <a:p>
                      <a:r>
                        <a:rPr lang="en-US" sz="1200" noProof="0" dirty="0">
                          <a:solidFill>
                            <a:schemeClr val="tx1"/>
                          </a:solidFill>
                          <a:latin typeface="Arial" panose="020B0604020202020204" pitchFamily="34" charset="0"/>
                          <a:cs typeface="Arial" panose="020B0604020202020204" pitchFamily="34" charset="0"/>
                        </a:rPr>
                        <a:t>Control variables (III) – Utilitarian Shopping Styles (original i</a:t>
                      </a:r>
                      <a:r>
                        <a:rPr lang="en-US" sz="1200" b="1" kern="1200" noProof="0" dirty="0">
                          <a:solidFill>
                            <a:schemeClr val="tx1"/>
                          </a:solidFill>
                          <a:latin typeface="Arial" panose="020B0604020202020204" pitchFamily="34" charset="0"/>
                          <a:ea typeface="+mn-ea"/>
                          <a:cs typeface="Arial" panose="020B0604020202020204" pitchFamily="34" charset="0"/>
                        </a:rPr>
                        <a:t>tems from </a:t>
                      </a:r>
                      <a:r>
                        <a:rPr lang="en-US" sz="1200" b="1" kern="1200" dirty="0" err="1">
                          <a:solidFill>
                            <a:schemeClr val="tx1"/>
                          </a:solidFill>
                          <a:latin typeface="Arial" panose="020B0604020202020204" pitchFamily="34" charset="0"/>
                          <a:ea typeface="+mn-ea"/>
                          <a:cs typeface="Arial" panose="020B0604020202020204" pitchFamily="34" charset="0"/>
                        </a:rPr>
                        <a:t>Sprotles</a:t>
                      </a:r>
                      <a:r>
                        <a:rPr lang="en-US" sz="1200" b="1" kern="1200" dirty="0">
                          <a:solidFill>
                            <a:schemeClr val="tx1"/>
                          </a:solidFill>
                          <a:latin typeface="Arial" panose="020B0604020202020204" pitchFamily="34" charset="0"/>
                          <a:ea typeface="+mn-ea"/>
                          <a:cs typeface="Arial" panose="020B0604020202020204" pitchFamily="34" charset="0"/>
                        </a:rPr>
                        <a:t> &amp; Kendall 1986) </a:t>
                      </a:r>
                      <a:r>
                        <a:rPr lang="en-US" sz="1200" noProof="0" dirty="0">
                          <a:solidFill>
                            <a:schemeClr val="tx1"/>
                          </a:solidFill>
                          <a:latin typeface="Arial" panose="020B0604020202020204" pitchFamily="34" charset="0"/>
                          <a:cs typeface="Arial" panose="020B0604020202020204" pitchFamily="34" charset="0"/>
                        </a:rPr>
                        <a:t> </a:t>
                      </a:r>
                    </a:p>
                  </a:txBody>
                  <a:tcPr anchor="ctr">
                    <a:lnB w="9525" cap="flat" cmpd="sng" algn="ctr">
                      <a:solidFill>
                        <a:schemeClr val="tx1"/>
                      </a:solidFill>
                      <a:prstDash val="solid"/>
                      <a:round/>
                      <a:headEnd type="none" w="med" len="med"/>
                      <a:tailEnd type="none" w="med" len="med"/>
                    </a:lnB>
                    <a:noFill/>
                  </a:tcPr>
                </a:tc>
                <a:tc hMerge="1">
                  <a:txBody>
                    <a:bodyPr/>
                    <a:lstStyle/>
                    <a:p>
                      <a:endParaRPr lang="en-US" sz="1200" dirty="0">
                        <a:latin typeface="Arial" panose="020B0604020202020204" pitchFamily="34" charset="0"/>
                        <a:cs typeface="Arial" panose="020B0604020202020204" pitchFamily="34" charset="0"/>
                      </a:endParaRPr>
                    </a:p>
                  </a:txBody>
                  <a:tcPr>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3185591"/>
                  </a:ext>
                </a:extLst>
              </a:tr>
              <a:tr h="472691">
                <a:tc>
                  <a:txBody>
                    <a:bodyPr/>
                    <a:lstStyle/>
                    <a:p>
                      <a:pPr marL="0" algn="l" defTabSz="914400" rtl="0" eaLnBrk="1" latinLnBrk="0" hangingPunct="1"/>
                      <a:r>
                        <a:rPr lang="en-US" sz="1200" b="1" kern="1200" dirty="0">
                          <a:solidFill>
                            <a:schemeClr val="tx1"/>
                          </a:solidFill>
                          <a:latin typeface="Arial" panose="020B0604020202020204" pitchFamily="34" charset="0"/>
                          <a:ea typeface="+mn-ea"/>
                          <a:cs typeface="Arial" panose="020B0604020202020204" pitchFamily="34" charset="0"/>
                        </a:rPr>
                        <a:t>Perfectionist high-quality conscious consumer</a:t>
                      </a:r>
                      <a:endParaRPr lang="en-US" sz="1200" b="1" kern="1200" noProof="0" dirty="0">
                        <a:solidFill>
                          <a:schemeClr val="tx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en-US" sz="1200" kern="1200" dirty="0">
                          <a:solidFill>
                            <a:schemeClr val="dk1"/>
                          </a:solidFill>
                          <a:latin typeface="+mn-lt"/>
                          <a:ea typeface="+mn-ea"/>
                          <a:cs typeface="+mn-cs"/>
                        </a:rPr>
                        <a:t>Getting very good quality is very important to me. </a:t>
                      </a:r>
                    </a:p>
                    <a:p>
                      <a:r>
                        <a:rPr lang="en-US" sz="1200" kern="1200" noProof="0" dirty="0">
                          <a:solidFill>
                            <a:schemeClr val="dk1"/>
                          </a:solidFill>
                          <a:latin typeface="+mn-lt"/>
                          <a:ea typeface="+mn-ea"/>
                          <a:cs typeface="+mn-cs"/>
                        </a:rPr>
                        <a:t>I make special effort to choose the very best quality products.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noProof="0" dirty="0">
                          <a:latin typeface="Arial" panose="020B0604020202020204" pitchFamily="34" charset="0"/>
                          <a:cs typeface="Arial" panose="020B0604020202020204" pitchFamily="34" charset="0"/>
                        </a:rPr>
                        <a:t>[Six-point Likert scale]</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879313"/>
                  </a:ext>
                </a:extLst>
              </a:tr>
              <a:tr h="472691">
                <a:tc>
                  <a:txBody>
                    <a:bodyPr/>
                    <a:lstStyle/>
                    <a:p>
                      <a:pPr marL="0" algn="l" defTabSz="914400" rtl="0" eaLnBrk="1" latinLnBrk="0" hangingPunct="1"/>
                      <a:r>
                        <a:rPr lang="en-US" sz="1200" b="1" kern="1200" dirty="0">
                          <a:solidFill>
                            <a:schemeClr val="tx1"/>
                          </a:solidFill>
                          <a:latin typeface="Arial" panose="020B0604020202020204" pitchFamily="34" charset="0"/>
                          <a:ea typeface="+mn-ea"/>
                          <a:cs typeface="Arial" panose="020B0604020202020204" pitchFamily="34" charset="0"/>
                        </a:rPr>
                        <a:t>Price conscious „value for money“ consumer</a:t>
                      </a:r>
                      <a:endParaRPr lang="en-US" sz="1200" b="1" kern="1200" noProof="0" dirty="0">
                        <a:solidFill>
                          <a:schemeClr val="tx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dirty="0"/>
                        <a:t>I buy as much as possible at sale prices.</a:t>
                      </a:r>
                    </a:p>
                    <a:p>
                      <a:r>
                        <a:rPr lang="en-US" sz="1200" dirty="0"/>
                        <a:t>I look carefully to find the best value for the money.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noProof="0" dirty="0">
                          <a:latin typeface="Arial" panose="020B0604020202020204" pitchFamily="34" charset="0"/>
                          <a:cs typeface="Arial" panose="020B0604020202020204" pitchFamily="34" charset="0"/>
                        </a:rPr>
                        <a:t>[Six-point Likert scale]</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315695908"/>
                  </a:ext>
                </a:extLst>
              </a:tr>
              <a:tr h="472691">
                <a:tc>
                  <a:txBody>
                    <a:bodyPr/>
                    <a:lstStyle/>
                    <a:p>
                      <a:r>
                        <a:rPr lang="en-US" sz="1200" b="1" noProof="0" dirty="0">
                          <a:solidFill>
                            <a:schemeClr val="tx1"/>
                          </a:solidFill>
                          <a:latin typeface="Arial" panose="020B0604020202020204" pitchFamily="34" charset="0"/>
                          <a:cs typeface="Arial" panose="020B0604020202020204" pitchFamily="34" charset="0"/>
                        </a:rPr>
                        <a:t>Impulsiveness – Careless consumer</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kern="1200" dirty="0">
                          <a:solidFill>
                            <a:schemeClr val="dk1"/>
                          </a:solidFill>
                          <a:latin typeface="+mn-lt"/>
                          <a:ea typeface="+mn-ea"/>
                          <a:cs typeface="+mn-cs"/>
                        </a:rPr>
                        <a:t>I am impulsive when purchasing.</a:t>
                      </a:r>
                    </a:p>
                    <a:p>
                      <a:pPr marL="0" algn="l" defTabSz="914400" rtl="0" eaLnBrk="1" latinLnBrk="0" hangingPunct="1"/>
                      <a:r>
                        <a:rPr lang="en-US" sz="1200" kern="1200" dirty="0">
                          <a:solidFill>
                            <a:schemeClr val="dk1"/>
                          </a:solidFill>
                          <a:latin typeface="+mn-lt"/>
                          <a:ea typeface="+mn-ea"/>
                          <a:cs typeface="+mn-cs"/>
                        </a:rPr>
                        <a:t>Often, I make careless purchases I later wish I had not.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[Six-point Likert scale]</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715199637"/>
                  </a:ext>
                </a:extLst>
              </a:tr>
              <a:tr h="472691">
                <a:tc>
                  <a:txBody>
                    <a:bodyPr/>
                    <a:lstStyle/>
                    <a:p>
                      <a:pPr marL="0" algn="l" defTabSz="914400" rtl="0" eaLnBrk="1" latinLnBrk="0" hangingPunct="1"/>
                      <a:r>
                        <a:rPr lang="en-US" sz="1200" b="1" kern="1200" noProof="0" dirty="0">
                          <a:solidFill>
                            <a:schemeClr val="tx1"/>
                          </a:solidFill>
                          <a:latin typeface="Arial" panose="020B0604020202020204" pitchFamily="34" charset="0"/>
                          <a:ea typeface="+mn-ea"/>
                          <a:cs typeface="Arial" panose="020B0604020202020204" pitchFamily="34" charset="0"/>
                        </a:rPr>
                        <a:t>Confused by over choice consumer</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l" defTabSz="914400" rtl="0" eaLnBrk="1" latinLnBrk="0" hangingPunct="1">
                        <a:spcAft>
                          <a:spcPts val="0"/>
                        </a:spcAft>
                      </a:pPr>
                      <a:r>
                        <a:rPr lang="en-US" sz="1200" kern="1200" dirty="0">
                          <a:solidFill>
                            <a:schemeClr val="dk1"/>
                          </a:solidFill>
                          <a:latin typeface="+mn-lt"/>
                          <a:ea typeface="+mn-ea"/>
                          <a:cs typeface="+mn-cs"/>
                        </a:rPr>
                        <a:t>There are so many brands to choose from that often I feel confused.</a:t>
                      </a:r>
                    </a:p>
                    <a:p>
                      <a:pPr marL="0" algn="l" defTabSz="914400" rtl="0" eaLnBrk="1" latinLnBrk="0" hangingPunct="1">
                        <a:spcAft>
                          <a:spcPts val="0"/>
                        </a:spcAft>
                      </a:pPr>
                      <a:r>
                        <a:rPr lang="en-US" sz="1200" dirty="0"/>
                        <a:t>All the information I get on different products confuses 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noProof="0" dirty="0">
                          <a:latin typeface="Arial" panose="020B0604020202020204" pitchFamily="34" charset="0"/>
                          <a:cs typeface="Arial" panose="020B0604020202020204" pitchFamily="34" charset="0"/>
                        </a:rPr>
                        <a:t>[Six-point Likert scale]</a:t>
                      </a:r>
                    </a:p>
                    <a:p>
                      <a:pPr marL="0" algn="l" defTabSz="914400" rtl="0" eaLnBrk="1" latinLnBrk="0" hangingPunct="1">
                        <a:spcAft>
                          <a:spcPts val="0"/>
                        </a:spcAft>
                      </a:pPr>
                      <a:endParaRPr lang="en-US" sz="900" noProof="0" dirty="0">
                        <a:solidFill>
                          <a:schemeClr val="bg1">
                            <a:lumMod val="50000"/>
                          </a:schemeClr>
                        </a:solidFill>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176295340"/>
                  </a:ext>
                </a:extLst>
              </a:tr>
            </a:tbl>
          </a:graphicData>
        </a:graphic>
      </p:graphicFrame>
      <p:sp>
        <p:nvSpPr>
          <p:cNvPr id="6" name="Textfeld 5">
            <a:extLst>
              <a:ext uri="{FF2B5EF4-FFF2-40B4-BE49-F238E27FC236}">
                <a16:creationId xmlns:a16="http://schemas.microsoft.com/office/drawing/2014/main" id="{EBDA804C-B22A-3664-5B50-F0C74F10BFD3}"/>
              </a:ext>
            </a:extLst>
          </p:cNvPr>
          <p:cNvSpPr txBox="1"/>
          <p:nvPr/>
        </p:nvSpPr>
        <p:spPr>
          <a:xfrm>
            <a:off x="310896" y="1077499"/>
            <a:ext cx="8429724" cy="461665"/>
          </a:xfrm>
          <a:prstGeom prst="rect">
            <a:avLst/>
          </a:prstGeom>
          <a:noFill/>
        </p:spPr>
        <p:txBody>
          <a:bodyPr wrap="square">
            <a:spAutoFit/>
          </a:bodyPr>
          <a:lstStyle/>
          <a:p>
            <a:r>
              <a:rPr lang="en-US" sz="1200" b="0" i="0" dirty="0">
                <a:solidFill>
                  <a:srgbClr val="000000"/>
                </a:solidFill>
                <a:effectLst/>
                <a:latin typeface="arial" panose="020B0604020202020204" pitchFamily="34" charset="0"/>
              </a:rPr>
              <a:t>The following questions no longer refer to the online shopping scenario. Instead, they refer to you and your personal experience. Please answer them accordingly.</a:t>
            </a:r>
            <a:endParaRPr lang="en-US" sz="1200" dirty="0"/>
          </a:p>
        </p:txBody>
      </p:sp>
    </p:spTree>
    <p:extLst>
      <p:ext uri="{BB962C8B-B14F-4D97-AF65-F5344CB8AC3E}">
        <p14:creationId xmlns:p14="http://schemas.microsoft.com/office/powerpoint/2010/main" val="3537828478"/>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8131200" cy="814387"/>
          </a:xfrm>
        </p:spPr>
        <p:txBody>
          <a:bodyPr>
            <a:normAutofit/>
          </a:bodyPr>
          <a:lstStyle/>
          <a:p>
            <a:r>
              <a:rPr lang="de-DE" sz="2100" dirty="0"/>
              <a:t>p. 8: Control Variables (III) – Consumer Decision Making Styles</a:t>
            </a:r>
          </a:p>
        </p:txBody>
      </p:sp>
      <p:graphicFrame>
        <p:nvGraphicFramePr>
          <p:cNvPr id="3" name="Tabelle 2">
            <a:extLst>
              <a:ext uri="{FF2B5EF4-FFF2-40B4-BE49-F238E27FC236}">
                <a16:creationId xmlns:a16="http://schemas.microsoft.com/office/drawing/2014/main" id="{C359111F-03B7-BEE5-8B07-66A4D4300F99}"/>
              </a:ext>
            </a:extLst>
          </p:cNvPr>
          <p:cNvGraphicFramePr>
            <a:graphicFrameLocks noGrp="1"/>
          </p:cNvGraphicFramePr>
          <p:nvPr>
            <p:extLst>
              <p:ext uri="{D42A27DB-BD31-4B8C-83A1-F6EECF244321}">
                <p14:modId xmlns:p14="http://schemas.microsoft.com/office/powerpoint/2010/main" val="4219294917"/>
              </p:ext>
            </p:extLst>
          </p:nvPr>
        </p:nvGraphicFramePr>
        <p:xfrm>
          <a:off x="403200" y="1505760"/>
          <a:ext cx="8337420" cy="2206291"/>
        </p:xfrm>
        <a:graphic>
          <a:graphicData uri="http://schemas.openxmlformats.org/drawingml/2006/table">
            <a:tbl>
              <a:tblPr firstRow="1" bandRow="1">
                <a:tableStyleId>{073A0DAA-6AF3-43AB-8588-CEC1D06C72B9}</a:tableStyleId>
              </a:tblPr>
              <a:tblGrid>
                <a:gridCol w="1862479">
                  <a:extLst>
                    <a:ext uri="{9D8B030D-6E8A-4147-A177-3AD203B41FA5}">
                      <a16:colId xmlns:a16="http://schemas.microsoft.com/office/drawing/2014/main" val="1095467548"/>
                    </a:ext>
                  </a:extLst>
                </a:gridCol>
                <a:gridCol w="6474941">
                  <a:extLst>
                    <a:ext uri="{9D8B030D-6E8A-4147-A177-3AD203B41FA5}">
                      <a16:colId xmlns:a16="http://schemas.microsoft.com/office/drawing/2014/main" val="944535546"/>
                    </a:ext>
                  </a:extLst>
                </a:gridCol>
              </a:tblGrid>
              <a:tr h="377491">
                <a:tc gridSpan="2">
                  <a:txBody>
                    <a:bodyPr/>
                    <a:lstStyle/>
                    <a:p>
                      <a:r>
                        <a:rPr lang="en-US" sz="1200" noProof="0" dirty="0">
                          <a:solidFill>
                            <a:schemeClr val="tx1"/>
                          </a:solidFill>
                          <a:latin typeface="Arial" panose="020B0604020202020204" pitchFamily="34" charset="0"/>
                          <a:cs typeface="Arial" panose="020B0604020202020204" pitchFamily="34" charset="0"/>
                        </a:rPr>
                        <a:t>Control variables (III) – Hedonic Shopping Styles </a:t>
                      </a:r>
                      <a:r>
                        <a:rPr lang="en-US" sz="1200" b="1" kern="1200" noProof="0" dirty="0">
                          <a:solidFill>
                            <a:schemeClr val="tx1"/>
                          </a:solidFill>
                          <a:latin typeface="Arial" panose="020B0604020202020204" pitchFamily="34" charset="0"/>
                          <a:ea typeface="+mn-ea"/>
                          <a:cs typeface="Arial" panose="020B0604020202020204" pitchFamily="34" charset="0"/>
                        </a:rPr>
                        <a:t>(original items from </a:t>
                      </a:r>
                      <a:r>
                        <a:rPr lang="en-US" sz="1200" b="1" kern="1200" dirty="0" err="1">
                          <a:solidFill>
                            <a:schemeClr val="tx1"/>
                          </a:solidFill>
                          <a:latin typeface="Arial" panose="020B0604020202020204" pitchFamily="34" charset="0"/>
                          <a:ea typeface="+mn-ea"/>
                          <a:cs typeface="Arial" panose="020B0604020202020204" pitchFamily="34" charset="0"/>
                        </a:rPr>
                        <a:t>Sprotles</a:t>
                      </a:r>
                      <a:r>
                        <a:rPr lang="en-US" sz="1200" b="1" kern="1200" dirty="0">
                          <a:solidFill>
                            <a:schemeClr val="tx1"/>
                          </a:solidFill>
                          <a:latin typeface="Arial" panose="020B0604020202020204" pitchFamily="34" charset="0"/>
                          <a:ea typeface="+mn-ea"/>
                          <a:cs typeface="Arial" panose="020B0604020202020204" pitchFamily="34" charset="0"/>
                        </a:rPr>
                        <a:t> &amp; Kendall 1986) </a:t>
                      </a:r>
                      <a:endParaRPr lang="en-US" sz="1200" b="1" kern="1200" noProof="0" dirty="0">
                        <a:solidFill>
                          <a:schemeClr val="tx1"/>
                        </a:solidFill>
                        <a:latin typeface="Arial" panose="020B0604020202020204" pitchFamily="34" charset="0"/>
                        <a:ea typeface="+mn-ea"/>
                        <a:cs typeface="Arial" panose="020B0604020202020204" pitchFamily="34" charset="0"/>
                      </a:endParaRPr>
                    </a:p>
                  </a:txBody>
                  <a:tcPr anchor="ctr">
                    <a:lnB w="9525" cap="flat" cmpd="sng" algn="ctr">
                      <a:solidFill>
                        <a:schemeClr val="tx1"/>
                      </a:solidFill>
                      <a:prstDash val="solid"/>
                      <a:round/>
                      <a:headEnd type="none" w="med" len="med"/>
                      <a:tailEnd type="none" w="med" len="med"/>
                    </a:lnB>
                    <a:noFill/>
                  </a:tcPr>
                </a:tc>
                <a:tc hMerge="1">
                  <a:txBody>
                    <a:bodyPr/>
                    <a:lstStyle/>
                    <a:p>
                      <a:endParaRPr lang="en-US" sz="1200" dirty="0">
                        <a:latin typeface="Arial" panose="020B0604020202020204" pitchFamily="34" charset="0"/>
                        <a:cs typeface="Arial" panose="020B0604020202020204" pitchFamily="34" charset="0"/>
                      </a:endParaRPr>
                    </a:p>
                  </a:txBody>
                  <a:tcPr>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3185591"/>
                  </a:ext>
                </a:extLst>
              </a:tr>
              <a:tr h="472691">
                <a:tc>
                  <a:txBody>
                    <a:bodyPr/>
                    <a:lstStyle/>
                    <a:p>
                      <a:pPr marL="0" algn="l" defTabSz="914400" rtl="0" eaLnBrk="1" latinLnBrk="0" hangingPunct="1"/>
                      <a:r>
                        <a:rPr lang="en-US" sz="1200" b="1" dirty="0"/>
                        <a:t>Brand conscious, “price equals quality“ consumer</a:t>
                      </a:r>
                      <a:endParaRPr lang="en-US" sz="1200" b="1" kern="1200" noProof="0" dirty="0">
                        <a:solidFill>
                          <a:schemeClr val="tx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en-US" sz="1200" kern="1200" noProof="0" dirty="0">
                          <a:solidFill>
                            <a:schemeClr val="dk1"/>
                          </a:solidFill>
                          <a:latin typeface="+mn-lt"/>
                          <a:ea typeface="+mn-ea"/>
                          <a:cs typeface="+mn-cs"/>
                        </a:rPr>
                        <a:t>The more expensive brands are usually my choice.</a:t>
                      </a:r>
                    </a:p>
                    <a:p>
                      <a:pPr marL="0" algn="l" defTabSz="914400" rtl="0" eaLnBrk="1" latinLnBrk="0" hangingPunct="1">
                        <a:spcAft>
                          <a:spcPts val="0"/>
                        </a:spcAft>
                      </a:pPr>
                      <a:r>
                        <a:rPr lang="en-US" sz="1200" kern="1200" noProof="0" dirty="0">
                          <a:solidFill>
                            <a:schemeClr val="dk1"/>
                          </a:solidFill>
                          <a:latin typeface="+mn-lt"/>
                          <a:ea typeface="+mn-ea"/>
                          <a:cs typeface="+mn-cs"/>
                        </a:rPr>
                        <a:t>I prefer buying the well-known brands.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noProof="0" dirty="0">
                          <a:latin typeface="Arial" panose="020B0604020202020204" pitchFamily="34" charset="0"/>
                          <a:cs typeface="Arial" panose="020B0604020202020204" pitchFamily="34" charset="0"/>
                        </a:rPr>
                        <a:t>[Six-point Likert scale]</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879313"/>
                  </a:ext>
                </a:extLst>
              </a:tr>
              <a:tr h="472691">
                <a:tc>
                  <a:txBody>
                    <a:bodyPr/>
                    <a:lstStyle/>
                    <a:p>
                      <a:r>
                        <a:rPr lang="en-US" sz="1200" b="1" dirty="0"/>
                        <a:t>Recreational, hedonistic consumer</a:t>
                      </a:r>
                      <a:endParaRPr lang="en-US" sz="1200" b="1" noProof="0" dirty="0">
                        <a:solidFill>
                          <a:schemeClr val="tx1"/>
                        </a:solidFill>
                        <a:latin typeface="Arial" panose="020B0604020202020204" pitchFamily="34" charset="0"/>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l" defTabSz="914400" rtl="0" eaLnBrk="1" latinLnBrk="0" hangingPunct="1">
                        <a:spcAft>
                          <a:spcPts val="0"/>
                        </a:spcAft>
                      </a:pPr>
                      <a:r>
                        <a:rPr lang="en-US" sz="1200" kern="1200" noProof="0" dirty="0">
                          <a:solidFill>
                            <a:schemeClr val="dk1"/>
                          </a:solidFill>
                          <a:latin typeface="+mn-lt"/>
                          <a:ea typeface="+mn-ea"/>
                          <a:cs typeface="+mn-cs"/>
                        </a:rPr>
                        <a:t>I enjoy shopping just for the fun of it. </a:t>
                      </a:r>
                    </a:p>
                    <a:p>
                      <a:pPr marL="0" algn="l" defTabSz="914400" rtl="0" eaLnBrk="1" latinLnBrk="0" hangingPunct="1">
                        <a:spcAft>
                          <a:spcPts val="0"/>
                        </a:spcAft>
                      </a:pPr>
                      <a:r>
                        <a:rPr lang="en-US" sz="1200" kern="1200" noProof="0" dirty="0">
                          <a:solidFill>
                            <a:schemeClr val="dk1"/>
                          </a:solidFill>
                          <a:latin typeface="+mn-lt"/>
                          <a:ea typeface="+mn-ea"/>
                          <a:cs typeface="+mn-cs"/>
                        </a:rPr>
                        <a:t>I try to minimize my time the time I spent with (online) shopping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[Six-point Likert scale]</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715199637"/>
                  </a:ext>
                </a:extLst>
              </a:tr>
              <a:tr h="472691">
                <a:tc>
                  <a:txBody>
                    <a:bodyPr/>
                    <a:lstStyle/>
                    <a:p>
                      <a:pPr marL="0" algn="l" defTabSz="914400" rtl="0" eaLnBrk="1" latinLnBrk="0" hangingPunct="1"/>
                      <a:r>
                        <a:rPr lang="en-US" sz="1200" b="1" dirty="0"/>
                        <a:t>Habitual, brand-loyal consumer</a:t>
                      </a:r>
                      <a:endParaRPr lang="en-US" sz="1200" b="1" kern="1200" noProof="0" dirty="0">
                        <a:solidFill>
                          <a:schemeClr val="tx1"/>
                        </a:solidFill>
                        <a:latin typeface="Arial" panose="020B0604020202020204" pitchFamily="34" charset="0"/>
                        <a:ea typeface="+mn-ea"/>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l" defTabSz="914400" rtl="0" eaLnBrk="1" latinLnBrk="0" hangingPunct="1">
                        <a:spcAft>
                          <a:spcPts val="0"/>
                        </a:spcAft>
                      </a:pPr>
                      <a:r>
                        <a:rPr lang="en-US" sz="1200" dirty="0"/>
                        <a:t>Once I find a product or brand I like, I stick with it. </a:t>
                      </a:r>
                    </a:p>
                    <a:p>
                      <a:pPr marL="0" algn="l" defTabSz="914400" rtl="0" eaLnBrk="1" latinLnBrk="0" hangingPunct="1">
                        <a:spcAft>
                          <a:spcPts val="0"/>
                        </a:spcAft>
                      </a:pPr>
                      <a:r>
                        <a:rPr lang="en-US" sz="1200" kern="1200" noProof="0" dirty="0">
                          <a:solidFill>
                            <a:schemeClr val="dk1"/>
                          </a:solidFill>
                          <a:latin typeface="+mn-lt"/>
                          <a:ea typeface="+mn-ea"/>
                          <a:cs typeface="+mn-cs"/>
                        </a:rPr>
                        <a:t>I change brands I buy regularly.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[Six-point Likert scale]</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176295340"/>
                  </a:ext>
                </a:extLst>
              </a:tr>
            </a:tbl>
          </a:graphicData>
        </a:graphic>
      </p:graphicFrame>
      <p:sp>
        <p:nvSpPr>
          <p:cNvPr id="6" name="Textfeld 5">
            <a:extLst>
              <a:ext uri="{FF2B5EF4-FFF2-40B4-BE49-F238E27FC236}">
                <a16:creationId xmlns:a16="http://schemas.microsoft.com/office/drawing/2014/main" id="{5FA06330-8E35-A341-2F9E-FD9EEBAA8DC9}"/>
              </a:ext>
            </a:extLst>
          </p:cNvPr>
          <p:cNvSpPr txBox="1"/>
          <p:nvPr/>
        </p:nvSpPr>
        <p:spPr>
          <a:xfrm>
            <a:off x="310896" y="1077499"/>
            <a:ext cx="8429724" cy="461665"/>
          </a:xfrm>
          <a:prstGeom prst="rect">
            <a:avLst/>
          </a:prstGeom>
          <a:noFill/>
        </p:spPr>
        <p:txBody>
          <a:bodyPr wrap="square">
            <a:spAutoFit/>
          </a:bodyPr>
          <a:lstStyle/>
          <a:p>
            <a:r>
              <a:rPr lang="en-US" sz="1200" b="0" i="0" dirty="0">
                <a:solidFill>
                  <a:srgbClr val="000000"/>
                </a:solidFill>
                <a:effectLst/>
                <a:latin typeface="arial" panose="020B0604020202020204" pitchFamily="34" charset="0"/>
              </a:rPr>
              <a:t>The following questions no longer refer to the online shopping scenario. Instead, they refer to you and your personal experience. Please answer them accordingly.</a:t>
            </a:r>
            <a:endParaRPr lang="en-US" sz="1200" dirty="0"/>
          </a:p>
        </p:txBody>
      </p:sp>
    </p:spTree>
    <p:extLst>
      <p:ext uri="{BB962C8B-B14F-4D97-AF65-F5344CB8AC3E}">
        <p14:creationId xmlns:p14="http://schemas.microsoft.com/office/powerpoint/2010/main" val="1852612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931025" cy="814387"/>
          </a:xfrm>
        </p:spPr>
        <p:txBody>
          <a:bodyPr>
            <a:normAutofit/>
          </a:bodyPr>
          <a:lstStyle/>
          <a:p>
            <a:r>
              <a:rPr lang="de-DE" sz="2100" dirty="0"/>
              <a:t>p. 9: Final Page </a:t>
            </a:r>
          </a:p>
        </p:txBody>
      </p:sp>
      <p:sp>
        <p:nvSpPr>
          <p:cNvPr id="3" name="Rectangle 2">
            <a:extLst>
              <a:ext uri="{FF2B5EF4-FFF2-40B4-BE49-F238E27FC236}">
                <a16:creationId xmlns:a16="http://schemas.microsoft.com/office/drawing/2014/main" id="{042B1F56-1CDA-1C92-BA66-9EAE2E2CB239}"/>
              </a:ext>
            </a:extLst>
          </p:cNvPr>
          <p:cNvSpPr>
            <a:spLocks noChangeArrowheads="1"/>
          </p:cNvSpPr>
          <p:nvPr/>
        </p:nvSpPr>
        <p:spPr bwMode="auto">
          <a:xfrm>
            <a:off x="1801368" y="2998113"/>
            <a:ext cx="5541264" cy="861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Thank you for participating in this study!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We sincerely appreciate your help.</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Your answers have been recorded and you can close the browser window or tab now.</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369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8415680" cy="814387"/>
          </a:xfrm>
        </p:spPr>
        <p:txBody>
          <a:bodyPr>
            <a:normAutofit/>
          </a:bodyPr>
          <a:lstStyle/>
          <a:p>
            <a:r>
              <a:rPr lang="de-DE" sz="2100" dirty="0"/>
              <a:t>Back Up (I) – Review-Preprocessing und Choice Sets</a:t>
            </a:r>
          </a:p>
        </p:txBody>
      </p:sp>
      <p:sp>
        <p:nvSpPr>
          <p:cNvPr id="2" name="Textfeld 1">
            <a:extLst>
              <a:ext uri="{FF2B5EF4-FFF2-40B4-BE49-F238E27FC236}">
                <a16:creationId xmlns:a16="http://schemas.microsoft.com/office/drawing/2014/main" id="{C90FA314-EB8A-13AC-50AD-51E4C508F7A1}"/>
              </a:ext>
            </a:extLst>
          </p:cNvPr>
          <p:cNvSpPr txBox="1"/>
          <p:nvPr/>
        </p:nvSpPr>
        <p:spPr>
          <a:xfrm>
            <a:off x="403200" y="1123200"/>
            <a:ext cx="8415680" cy="4145750"/>
          </a:xfrm>
          <a:prstGeom prst="rect">
            <a:avLst/>
          </a:prstGeom>
          <a:noFill/>
        </p:spPr>
        <p:txBody>
          <a:bodyPr wrap="square" rtlCol="0">
            <a:spAutoFit/>
          </a:bodyPr>
          <a:lstStyle/>
          <a:p>
            <a:pPr>
              <a:lnSpc>
                <a:spcPct val="107000"/>
              </a:lnSpc>
              <a:spcAft>
                <a:spcPts val="800"/>
              </a:spcAft>
            </a:pPr>
            <a:r>
              <a:rPr lang="de-DE" sz="1200" b="1" dirty="0">
                <a:solidFill>
                  <a:schemeClr val="dk1"/>
                </a:solidFill>
                <a:latin typeface="Arial" panose="020B0604020202020204" pitchFamily="34" charset="0"/>
                <a:cs typeface="Arial" panose="020B0604020202020204" pitchFamily="34" charset="0"/>
              </a:rPr>
              <a:t>Review-Preprocessing:</a:t>
            </a:r>
          </a:p>
          <a:p>
            <a:pPr lvl="0" indent="-342900">
              <a:lnSpc>
                <a:spcPct val="107000"/>
              </a:lnSpc>
              <a:buFont typeface="Symbol" panose="05050102010706020507" pitchFamily="18" charset="2"/>
              <a:buChar char=""/>
            </a:pPr>
            <a:r>
              <a:rPr lang="de-DE" sz="1200" dirty="0" err="1">
                <a:solidFill>
                  <a:schemeClr val="dk1"/>
                </a:solidFill>
                <a:latin typeface="Arial" panose="020B0604020202020204" pitchFamily="34" charset="0"/>
                <a:cs typeface="Arial" panose="020B0604020202020204" pitchFamily="34" charset="0"/>
              </a:rPr>
              <a:t>BestBuy</a:t>
            </a:r>
            <a:r>
              <a:rPr lang="de-DE" sz="1200" dirty="0">
                <a:solidFill>
                  <a:schemeClr val="dk1"/>
                </a:solidFill>
                <a:latin typeface="Arial" panose="020B0604020202020204" pitchFamily="34" charset="0"/>
                <a:cs typeface="Arial" panose="020B0604020202020204" pitchFamily="34" charset="0"/>
              </a:rPr>
              <a:t> mit fiktivem Namen ersetzen </a:t>
            </a:r>
          </a:p>
          <a:p>
            <a:pPr indent="-342900">
              <a:lnSpc>
                <a:spcPct val="107000"/>
              </a:lnSpc>
              <a:buFont typeface="Symbol" panose="05050102010706020507" pitchFamily="18" charset="2"/>
              <a:buChar char=""/>
            </a:pPr>
            <a:r>
              <a:rPr lang="de-DE" sz="1200" dirty="0">
                <a:solidFill>
                  <a:schemeClr val="dk1"/>
                </a:solidFill>
                <a:latin typeface="Arial" panose="020B0604020202020204" pitchFamily="34" charset="0"/>
                <a:cs typeface="Arial" panose="020B0604020202020204" pitchFamily="34" charset="0"/>
              </a:rPr>
              <a:t>Markennamen mit fiktivem Namen ersetzen </a:t>
            </a:r>
          </a:p>
          <a:p>
            <a:pPr lvl="0" indent="-342900">
              <a:lnSpc>
                <a:spcPct val="107000"/>
              </a:lnSpc>
              <a:spcAft>
                <a:spcPts val="800"/>
              </a:spcAft>
              <a:buFont typeface="Symbol" panose="05050102010706020507" pitchFamily="18" charset="2"/>
              <a:buChar char=""/>
            </a:pPr>
            <a:r>
              <a:rPr lang="de-DE" sz="1200" dirty="0">
                <a:solidFill>
                  <a:schemeClr val="dk1"/>
                </a:solidFill>
                <a:latin typeface="Arial" panose="020B0604020202020204" pitchFamily="34" charset="0"/>
                <a:cs typeface="Arial" panose="020B0604020202020204" pitchFamily="34" charset="0"/>
              </a:rPr>
              <a:t>Modellbezeichnungen (z.B. </a:t>
            </a:r>
            <a:r>
              <a:rPr lang="de-DE" sz="1200" dirty="0" err="1">
                <a:solidFill>
                  <a:schemeClr val="dk1"/>
                </a:solidFill>
                <a:latin typeface="Arial" panose="020B0604020202020204" pitchFamily="34" charset="0"/>
                <a:cs typeface="Arial" panose="020B0604020202020204" pitchFamily="34" charset="0"/>
              </a:rPr>
              <a:t>Bravia</a:t>
            </a:r>
            <a:r>
              <a:rPr lang="de-DE" sz="1200" dirty="0">
                <a:solidFill>
                  <a:schemeClr val="dk1"/>
                </a:solidFill>
                <a:latin typeface="Arial" panose="020B0604020202020204" pitchFamily="34" charset="0"/>
                <a:cs typeface="Arial" panose="020B0604020202020204" pitchFamily="34" charset="0"/>
              </a:rPr>
              <a:t> XY) mit fiktivem Namen ersetzen </a:t>
            </a:r>
          </a:p>
          <a:p>
            <a:pPr>
              <a:lnSpc>
                <a:spcPct val="107000"/>
              </a:lnSpc>
              <a:spcAft>
                <a:spcPts val="800"/>
              </a:spcAft>
            </a:pPr>
            <a:r>
              <a:rPr lang="de-DE" sz="1200" dirty="0">
                <a:solidFill>
                  <a:schemeClr val="dk1"/>
                </a:solidFill>
                <a:latin typeface="Arial" panose="020B0604020202020204" pitchFamily="34" charset="0"/>
                <a:cs typeface="Arial" panose="020B0604020202020204" pitchFamily="34" charset="0"/>
              </a:rPr>
              <a:t> </a:t>
            </a:r>
          </a:p>
          <a:p>
            <a:pPr>
              <a:lnSpc>
                <a:spcPct val="107000"/>
              </a:lnSpc>
              <a:spcAft>
                <a:spcPts val="800"/>
              </a:spcAft>
            </a:pPr>
            <a:r>
              <a:rPr lang="de-DE" sz="1200" b="1" dirty="0">
                <a:solidFill>
                  <a:schemeClr val="dk1"/>
                </a:solidFill>
                <a:latin typeface="Arial" panose="020B0604020202020204" pitchFamily="34" charset="0"/>
                <a:cs typeface="Arial" panose="020B0604020202020204" pitchFamily="34" charset="0"/>
              </a:rPr>
              <a:t>Choice Sets: </a:t>
            </a:r>
          </a:p>
          <a:p>
            <a:pPr lvl="0" indent="-342900">
              <a:buFont typeface="Symbol" panose="05050102010706020507" pitchFamily="18" charset="2"/>
              <a:buChar char=""/>
            </a:pPr>
            <a:r>
              <a:rPr lang="de-DE" sz="1200" dirty="0">
                <a:solidFill>
                  <a:schemeClr val="dk1"/>
                </a:solidFill>
                <a:latin typeface="Arial" panose="020B0604020202020204" pitchFamily="34" charset="0"/>
                <a:cs typeface="Arial" panose="020B0604020202020204" pitchFamily="34" charset="0"/>
              </a:rPr>
              <a:t>Sterne-Rating konstant halten </a:t>
            </a:r>
          </a:p>
          <a:p>
            <a:pPr lvl="0" indent="-342900">
              <a:buFont typeface="Symbol" panose="05050102010706020507" pitchFamily="18" charset="2"/>
              <a:buChar char=""/>
            </a:pPr>
            <a:r>
              <a:rPr lang="de-DE" sz="1200" dirty="0">
                <a:solidFill>
                  <a:schemeClr val="dk1"/>
                </a:solidFill>
                <a:latin typeface="Arial" panose="020B0604020202020204" pitchFamily="34" charset="0"/>
                <a:cs typeface="Arial" panose="020B0604020202020204" pitchFamily="34" charset="0"/>
              </a:rPr>
              <a:t>Länge (bis zu bestimmter Abweichung) konstant halten → to be </a:t>
            </a:r>
            <a:r>
              <a:rPr lang="de-DE" sz="1200" dirty="0" err="1">
                <a:solidFill>
                  <a:schemeClr val="dk1"/>
                </a:solidFill>
                <a:latin typeface="Arial" panose="020B0604020202020204" pitchFamily="34" charset="0"/>
                <a:cs typeface="Arial" panose="020B0604020202020204" pitchFamily="34" charset="0"/>
              </a:rPr>
              <a:t>checked</a:t>
            </a:r>
            <a:r>
              <a:rPr lang="de-DE" sz="1200" dirty="0">
                <a:solidFill>
                  <a:schemeClr val="dk1"/>
                </a:solidFill>
                <a:latin typeface="Arial" panose="020B0604020202020204" pitchFamily="34" charset="0"/>
                <a:cs typeface="Arial" panose="020B0604020202020204" pitchFamily="34" charset="0"/>
              </a:rPr>
              <a:t> ansonsten für Länge kontrollieren </a:t>
            </a:r>
          </a:p>
          <a:p>
            <a:pPr indent="-342900">
              <a:spcAft>
                <a:spcPts val="800"/>
              </a:spcAft>
              <a:buFont typeface="Symbol" panose="05050102010706020507" pitchFamily="18" charset="2"/>
              <a:buChar char=""/>
            </a:pPr>
            <a:r>
              <a:rPr lang="de-DE" sz="1200" dirty="0">
                <a:solidFill>
                  <a:schemeClr val="dk1"/>
                </a:solidFill>
                <a:latin typeface="Arial" panose="020B0604020202020204" pitchFamily="34" charset="0"/>
                <a:cs typeface="Arial" panose="020B0604020202020204" pitchFamily="34" charset="0"/>
              </a:rPr>
              <a:t>Position der Reviews innerhalb und außerhalb des Choice Sets randomisieren</a:t>
            </a:r>
          </a:p>
          <a:p>
            <a:pPr>
              <a:lnSpc>
                <a:spcPct val="107000"/>
              </a:lnSpc>
              <a:spcAft>
                <a:spcPts val="800"/>
              </a:spcAft>
            </a:pPr>
            <a:r>
              <a:rPr lang="de-DE" sz="1200" dirty="0">
                <a:solidFill>
                  <a:schemeClr val="dk1"/>
                </a:solidFill>
                <a:latin typeface="Arial" panose="020B0604020202020204" pitchFamily="34" charset="0"/>
                <a:cs typeface="Arial" panose="020B0604020202020204" pitchFamily="34" charset="0"/>
              </a:rPr>
              <a:t> </a:t>
            </a:r>
          </a:p>
          <a:p>
            <a:pPr>
              <a:lnSpc>
                <a:spcPct val="107000"/>
              </a:lnSpc>
              <a:spcAft>
                <a:spcPts val="800"/>
              </a:spcAft>
            </a:pPr>
            <a:r>
              <a:rPr lang="en-US" sz="1200" b="1" dirty="0" err="1">
                <a:solidFill>
                  <a:schemeClr val="dk1"/>
                </a:solidFill>
                <a:latin typeface="Arial" panose="020B0604020202020204" pitchFamily="34" charset="0"/>
                <a:cs typeface="Arial" panose="020B0604020202020204" pitchFamily="34" charset="0"/>
              </a:rPr>
              <a:t>Sonstiges</a:t>
            </a:r>
            <a:r>
              <a:rPr lang="en-US" sz="1200" b="1" dirty="0">
                <a:solidFill>
                  <a:schemeClr val="dk1"/>
                </a:solidFill>
                <a:latin typeface="Arial" panose="020B0604020202020204" pitchFamily="34" charset="0"/>
                <a:cs typeface="Arial" panose="020B0604020202020204" pitchFamily="34" charset="0"/>
              </a:rPr>
              <a:t>:</a:t>
            </a:r>
            <a:endParaRPr lang="de-DE" sz="1200" b="1" dirty="0">
              <a:solidFill>
                <a:schemeClr val="dk1"/>
              </a:solidFill>
              <a:latin typeface="Arial" panose="020B0604020202020204" pitchFamily="34" charset="0"/>
              <a:cs typeface="Arial" panose="020B0604020202020204" pitchFamily="34" charset="0"/>
            </a:endParaRPr>
          </a:p>
          <a:p>
            <a:pPr marL="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200" dirty="0">
                <a:solidFill>
                  <a:schemeClr val="dk1"/>
                </a:solidFill>
                <a:latin typeface="Arial" panose="020B0604020202020204" pitchFamily="34" charset="0"/>
                <a:cs typeface="Arial" panose="020B0604020202020204" pitchFamily="34" charset="0"/>
              </a:rPr>
              <a:t>Aus dem Set an Reviews werden jeweils randomisiert Reviews für </a:t>
            </a:r>
            <a:r>
              <a:rPr lang="de-DE" sz="1200" dirty="0" err="1">
                <a:solidFill>
                  <a:schemeClr val="dk1"/>
                </a:solidFill>
                <a:latin typeface="Arial" panose="020B0604020202020204" pitchFamily="34" charset="0"/>
                <a:cs typeface="Arial" panose="020B0604020202020204" pitchFamily="34" charset="0"/>
              </a:rPr>
              <a:t>Instructional</a:t>
            </a:r>
            <a:r>
              <a:rPr lang="de-DE" sz="1200" dirty="0">
                <a:solidFill>
                  <a:schemeClr val="dk1"/>
                </a:solidFill>
                <a:latin typeface="Arial" panose="020B0604020202020204" pitchFamily="34" charset="0"/>
                <a:cs typeface="Arial" panose="020B0604020202020204" pitchFamily="34" charset="0"/>
              </a:rPr>
              <a:t> Choice Set und erstes Choice Set </a:t>
            </a:r>
          </a:p>
          <a:p>
            <a:pPr marR="0" lvl="0" algn="l" defTabSz="457200" rtl="0" eaLnBrk="1" fontAlgn="auto" latinLnBrk="0" hangingPunct="1">
              <a:lnSpc>
                <a:spcPct val="100000"/>
              </a:lnSpc>
              <a:spcBef>
                <a:spcPts val="0"/>
              </a:spcBef>
              <a:spcAft>
                <a:spcPts val="0"/>
              </a:spcAft>
              <a:buClrTx/>
              <a:buSzTx/>
              <a:tabLst/>
              <a:defRPr/>
            </a:pPr>
            <a:r>
              <a:rPr lang="de-DE" sz="1200" dirty="0">
                <a:solidFill>
                  <a:schemeClr val="dk1"/>
                </a:solidFill>
                <a:latin typeface="Arial" panose="020B0604020202020204" pitchFamily="34" charset="0"/>
                <a:cs typeface="Arial" panose="020B0604020202020204" pitchFamily="34" charset="0"/>
              </a:rPr>
              <a:t>       ausgewählt </a:t>
            </a:r>
          </a:p>
          <a:p>
            <a:pPr marL="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Attention Check-Reviews können hingegen einmal erstellt und recycelt werden</a:t>
            </a:r>
          </a:p>
          <a:p>
            <a:pPr marR="0" lvl="0" algn="l" defTabSz="457200" rtl="0" eaLnBrk="1" fontAlgn="auto" latinLnBrk="0" hangingPunct="1">
              <a:lnSpc>
                <a:spcPct val="100000"/>
              </a:lnSpc>
              <a:spcBef>
                <a:spcPts val="0"/>
              </a:spcBef>
              <a:spcAft>
                <a:spcPts val="0"/>
              </a:spcAft>
              <a:buClrTx/>
              <a:buSzTx/>
              <a:tabLst/>
              <a:defRPr/>
            </a:pPr>
            <a:endParaRPr lang="de-DE" sz="1200" dirty="0">
              <a:solidFill>
                <a:schemeClr val="dk1"/>
              </a:solidFill>
              <a:latin typeface="Arial" panose="020B0604020202020204" pitchFamily="34" charset="0"/>
              <a:cs typeface="Arial" panose="020B0604020202020204" pitchFamily="34" charset="0"/>
            </a:endParaRPr>
          </a:p>
          <a:p>
            <a:pPr marL="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de-DE" sz="1200" dirty="0">
              <a:solidFill>
                <a:schemeClr val="dk1"/>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858318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de-DE" sz="2100" dirty="0"/>
              <a:t>Back Up (II) – Consumer Decision Making Styles </a:t>
            </a:r>
          </a:p>
        </p:txBody>
      </p:sp>
      <p:pic>
        <p:nvPicPr>
          <p:cNvPr id="10" name="Grafik 9">
            <a:extLst>
              <a:ext uri="{FF2B5EF4-FFF2-40B4-BE49-F238E27FC236}">
                <a16:creationId xmlns:a16="http://schemas.microsoft.com/office/drawing/2014/main" id="{78624916-FEC0-80E7-CBF3-456545877727}"/>
              </a:ext>
            </a:extLst>
          </p:cNvPr>
          <p:cNvPicPr>
            <a:picLocks noChangeAspect="1"/>
          </p:cNvPicPr>
          <p:nvPr/>
        </p:nvPicPr>
        <p:blipFill rotWithShape="1">
          <a:blip r:embed="rId3"/>
          <a:srcRect t="1801"/>
          <a:stretch/>
        </p:blipFill>
        <p:spPr>
          <a:xfrm>
            <a:off x="403200" y="1186081"/>
            <a:ext cx="3581584" cy="2207521"/>
          </a:xfrm>
          <a:prstGeom prst="rect">
            <a:avLst/>
          </a:prstGeom>
        </p:spPr>
      </p:pic>
      <p:pic>
        <p:nvPicPr>
          <p:cNvPr id="12" name="Grafik 11">
            <a:extLst>
              <a:ext uri="{FF2B5EF4-FFF2-40B4-BE49-F238E27FC236}">
                <a16:creationId xmlns:a16="http://schemas.microsoft.com/office/drawing/2014/main" id="{7463B66C-8F1A-716D-85C8-B0A542DC9EC7}"/>
              </a:ext>
            </a:extLst>
          </p:cNvPr>
          <p:cNvPicPr>
            <a:picLocks noChangeAspect="1"/>
          </p:cNvPicPr>
          <p:nvPr/>
        </p:nvPicPr>
        <p:blipFill>
          <a:blip r:embed="rId4"/>
          <a:stretch>
            <a:fillRect/>
          </a:stretch>
        </p:blipFill>
        <p:spPr>
          <a:xfrm>
            <a:off x="439941" y="3372339"/>
            <a:ext cx="3486329" cy="1352620"/>
          </a:xfrm>
          <a:prstGeom prst="rect">
            <a:avLst/>
          </a:prstGeom>
        </p:spPr>
      </p:pic>
      <p:sp>
        <p:nvSpPr>
          <p:cNvPr id="13" name="Geschweifte Klammer rechts 12">
            <a:extLst>
              <a:ext uri="{FF2B5EF4-FFF2-40B4-BE49-F238E27FC236}">
                <a16:creationId xmlns:a16="http://schemas.microsoft.com/office/drawing/2014/main" id="{0578B16C-E3C0-6996-45CA-7B19BA6804ED}"/>
              </a:ext>
            </a:extLst>
          </p:cNvPr>
          <p:cNvSpPr/>
          <p:nvPr/>
        </p:nvSpPr>
        <p:spPr>
          <a:xfrm>
            <a:off x="3971990" y="1574490"/>
            <a:ext cx="398842" cy="134244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4" name="Geschweifte Klammer rechts 13">
            <a:extLst>
              <a:ext uri="{FF2B5EF4-FFF2-40B4-BE49-F238E27FC236}">
                <a16:creationId xmlns:a16="http://schemas.microsoft.com/office/drawing/2014/main" id="{DEB39577-8DF6-571A-6327-58D3E0A9C172}"/>
              </a:ext>
            </a:extLst>
          </p:cNvPr>
          <p:cNvSpPr/>
          <p:nvPr/>
        </p:nvSpPr>
        <p:spPr>
          <a:xfrm>
            <a:off x="3968942" y="3316720"/>
            <a:ext cx="398842" cy="134244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5" name="Textfeld 14">
            <a:extLst>
              <a:ext uri="{FF2B5EF4-FFF2-40B4-BE49-F238E27FC236}">
                <a16:creationId xmlns:a16="http://schemas.microsoft.com/office/drawing/2014/main" id="{62ACABFA-0A47-4EFA-B7AF-9125984F4C2C}"/>
              </a:ext>
            </a:extLst>
          </p:cNvPr>
          <p:cNvSpPr txBox="1"/>
          <p:nvPr/>
        </p:nvSpPr>
        <p:spPr>
          <a:xfrm>
            <a:off x="4471416" y="1922547"/>
            <a:ext cx="4016400" cy="646331"/>
          </a:xfrm>
          <a:prstGeom prst="rect">
            <a:avLst/>
          </a:prstGeom>
          <a:noFill/>
        </p:spPr>
        <p:txBody>
          <a:bodyPr wrap="square" rtlCol="0">
            <a:spAutoFit/>
          </a:bodyPr>
          <a:lstStyle/>
          <a:p>
            <a:r>
              <a:rPr lang="de-DE" sz="1200" b="1" dirty="0" err="1">
                <a:solidFill>
                  <a:schemeClr val="dk1"/>
                </a:solidFill>
                <a:latin typeface="Arial" panose="020B0604020202020204" pitchFamily="34" charset="0"/>
                <a:cs typeface="Arial" panose="020B0604020202020204" pitchFamily="34" charset="0"/>
              </a:rPr>
              <a:t>utilitarian</a:t>
            </a:r>
            <a:r>
              <a:rPr lang="de-DE" sz="1200" b="1" dirty="0">
                <a:solidFill>
                  <a:schemeClr val="dk1"/>
                </a:solidFill>
                <a:latin typeface="Arial" panose="020B0604020202020204" pitchFamily="34" charset="0"/>
                <a:cs typeface="Arial" panose="020B0604020202020204" pitchFamily="34" charset="0"/>
              </a:rPr>
              <a:t> </a:t>
            </a:r>
            <a:r>
              <a:rPr lang="de-DE" sz="1200" b="1" dirty="0" err="1">
                <a:solidFill>
                  <a:schemeClr val="dk1"/>
                </a:solidFill>
                <a:latin typeface="Arial" panose="020B0604020202020204" pitchFamily="34" charset="0"/>
                <a:cs typeface="Arial" panose="020B0604020202020204" pitchFamily="34" charset="0"/>
              </a:rPr>
              <a:t>shopping</a:t>
            </a:r>
            <a:r>
              <a:rPr lang="de-DE" sz="1200" b="1" dirty="0">
                <a:solidFill>
                  <a:schemeClr val="dk1"/>
                </a:solidFill>
                <a:latin typeface="Arial" panose="020B0604020202020204" pitchFamily="34" charset="0"/>
                <a:cs typeface="Arial" panose="020B0604020202020204" pitchFamily="34" charset="0"/>
              </a:rPr>
              <a:t> style: </a:t>
            </a:r>
            <a:r>
              <a:rPr lang="en-US" sz="1200" dirty="0">
                <a:solidFill>
                  <a:schemeClr val="dk1"/>
                </a:solidFill>
                <a:latin typeface="Arial" panose="020B0604020202020204" pitchFamily="34" charset="0"/>
                <a:cs typeface="Arial" panose="020B0604020202020204" pitchFamily="34" charset="0"/>
              </a:rPr>
              <a:t>shoppers are essentially task-driven with price, value and quality being their main concerns</a:t>
            </a:r>
            <a:endParaRPr lang="de-DE" sz="1200" dirty="0">
              <a:solidFill>
                <a:schemeClr val="dk1"/>
              </a:solidFill>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D98C68DD-150A-B1CB-5064-83B2F7FC4947}"/>
              </a:ext>
            </a:extLst>
          </p:cNvPr>
          <p:cNvSpPr txBox="1"/>
          <p:nvPr/>
        </p:nvSpPr>
        <p:spPr>
          <a:xfrm>
            <a:off x="4471416" y="3720892"/>
            <a:ext cx="4016400" cy="646331"/>
          </a:xfrm>
          <a:prstGeom prst="rect">
            <a:avLst/>
          </a:prstGeom>
          <a:noFill/>
        </p:spPr>
        <p:txBody>
          <a:bodyPr wrap="square" rtlCol="0">
            <a:spAutoFit/>
          </a:bodyPr>
          <a:lstStyle/>
          <a:p>
            <a:r>
              <a:rPr lang="de-DE" sz="1200" b="1" dirty="0" err="1">
                <a:solidFill>
                  <a:schemeClr val="dk1"/>
                </a:solidFill>
                <a:latin typeface="Arial" panose="020B0604020202020204" pitchFamily="34" charset="0"/>
                <a:cs typeface="Arial" panose="020B0604020202020204" pitchFamily="34" charset="0"/>
              </a:rPr>
              <a:t>hedonic</a:t>
            </a:r>
            <a:r>
              <a:rPr lang="de-DE" sz="1200" b="1" dirty="0">
                <a:solidFill>
                  <a:schemeClr val="dk1"/>
                </a:solidFill>
                <a:latin typeface="Arial" panose="020B0604020202020204" pitchFamily="34" charset="0"/>
                <a:cs typeface="Arial" panose="020B0604020202020204" pitchFamily="34" charset="0"/>
              </a:rPr>
              <a:t> </a:t>
            </a:r>
            <a:r>
              <a:rPr lang="de-DE" sz="1200" b="1" dirty="0" err="1">
                <a:solidFill>
                  <a:schemeClr val="dk1"/>
                </a:solidFill>
                <a:latin typeface="Arial" panose="020B0604020202020204" pitchFamily="34" charset="0"/>
                <a:cs typeface="Arial" panose="020B0604020202020204" pitchFamily="34" charset="0"/>
              </a:rPr>
              <a:t>shopping</a:t>
            </a:r>
            <a:r>
              <a:rPr lang="de-DE" sz="1200" b="1" dirty="0">
                <a:solidFill>
                  <a:schemeClr val="dk1"/>
                </a:solidFill>
                <a:latin typeface="Arial" panose="020B0604020202020204" pitchFamily="34" charset="0"/>
                <a:cs typeface="Arial" panose="020B0604020202020204" pitchFamily="34" charset="0"/>
              </a:rPr>
              <a:t> style: </a:t>
            </a:r>
            <a:r>
              <a:rPr lang="en-US" sz="1200" dirty="0">
                <a:solidFill>
                  <a:schemeClr val="dk1"/>
                </a:solidFill>
                <a:latin typeface="Arial" panose="020B0604020202020204" pitchFamily="34" charset="0"/>
                <a:cs typeface="Arial" panose="020B0604020202020204" pitchFamily="34" charset="0"/>
              </a:rPr>
              <a:t>shoppers </a:t>
            </a:r>
            <a:r>
              <a:rPr lang="en-US" sz="1200" dirty="0"/>
              <a:t>focus on the pursuit of pleasure and attach importance to “personal gratification, self-expression and brand awareness”</a:t>
            </a:r>
            <a:endParaRPr lang="de-DE" sz="1200" dirty="0">
              <a:solidFill>
                <a:schemeClr val="dk1"/>
              </a:solidFill>
              <a:latin typeface="Arial" panose="020B0604020202020204" pitchFamily="34" charset="0"/>
              <a:cs typeface="Arial" panose="020B0604020202020204" pitchFamily="34" charset="0"/>
            </a:endParaRPr>
          </a:p>
        </p:txBody>
      </p:sp>
      <p:sp>
        <p:nvSpPr>
          <p:cNvPr id="18" name="Textfeld 17">
            <a:extLst>
              <a:ext uri="{FF2B5EF4-FFF2-40B4-BE49-F238E27FC236}">
                <a16:creationId xmlns:a16="http://schemas.microsoft.com/office/drawing/2014/main" id="{AD5D8A7E-DB15-D478-6FF3-FAF465D45763}"/>
              </a:ext>
            </a:extLst>
          </p:cNvPr>
          <p:cNvSpPr txBox="1"/>
          <p:nvPr/>
        </p:nvSpPr>
        <p:spPr>
          <a:xfrm>
            <a:off x="540524" y="4724959"/>
            <a:ext cx="3385745" cy="461665"/>
          </a:xfrm>
          <a:prstGeom prst="rect">
            <a:avLst/>
          </a:prstGeom>
          <a:noFill/>
        </p:spPr>
        <p:txBody>
          <a:bodyPr wrap="square">
            <a:spAutoFit/>
          </a:bodyPr>
          <a:lstStyle/>
          <a:p>
            <a:r>
              <a:rPr lang="en-US" sz="1200" dirty="0" err="1"/>
              <a:t>Übersicht</a:t>
            </a:r>
            <a:r>
              <a:rPr lang="en-US" sz="1200" dirty="0"/>
              <a:t> </a:t>
            </a:r>
            <a:r>
              <a:rPr lang="en-US" sz="1200" dirty="0" err="1"/>
              <a:t>zu</a:t>
            </a:r>
            <a:r>
              <a:rPr lang="en-US" sz="1200" dirty="0"/>
              <a:t> Utilitarian und Hedonic Styles von </a:t>
            </a:r>
            <a:r>
              <a:rPr lang="en-US" sz="1200" i="0" dirty="0" err="1">
                <a:solidFill>
                  <a:srgbClr val="222222"/>
                </a:solidFill>
                <a:effectLst/>
                <a:latin typeface="Arial" panose="020B0604020202020204" pitchFamily="34" charset="0"/>
              </a:rPr>
              <a:t>Lysonski</a:t>
            </a:r>
            <a:r>
              <a:rPr lang="en-US" sz="1200" i="0" dirty="0">
                <a:solidFill>
                  <a:srgbClr val="222222"/>
                </a:solidFill>
                <a:effectLst/>
                <a:latin typeface="Arial" panose="020B0604020202020204" pitchFamily="34" charset="0"/>
              </a:rPr>
              <a:t> &amp; </a:t>
            </a:r>
            <a:r>
              <a:rPr lang="en-US" sz="1200" i="0" dirty="0" err="1">
                <a:solidFill>
                  <a:srgbClr val="222222"/>
                </a:solidFill>
                <a:effectLst/>
                <a:latin typeface="Arial" panose="020B0604020202020204" pitchFamily="34" charset="0"/>
              </a:rPr>
              <a:t>Durvasula</a:t>
            </a:r>
            <a:r>
              <a:rPr lang="en-US" sz="1200" i="0" dirty="0">
                <a:solidFill>
                  <a:srgbClr val="222222"/>
                </a:solidFill>
                <a:effectLst/>
                <a:latin typeface="Arial" panose="020B0604020202020204" pitchFamily="34" charset="0"/>
              </a:rPr>
              <a:t> (2013). </a:t>
            </a:r>
            <a:endParaRPr lang="de-DE" sz="1200" dirty="0"/>
          </a:p>
        </p:txBody>
      </p:sp>
      <p:sp>
        <p:nvSpPr>
          <p:cNvPr id="19" name="Textfeld 18">
            <a:extLst>
              <a:ext uri="{FF2B5EF4-FFF2-40B4-BE49-F238E27FC236}">
                <a16:creationId xmlns:a16="http://schemas.microsoft.com/office/drawing/2014/main" id="{1FB5EAE7-1782-9643-E634-83EBCE3CF237}"/>
              </a:ext>
            </a:extLst>
          </p:cNvPr>
          <p:cNvSpPr txBox="1"/>
          <p:nvPr/>
        </p:nvSpPr>
        <p:spPr>
          <a:xfrm>
            <a:off x="997586" y="3163919"/>
            <a:ext cx="1766879" cy="230832"/>
          </a:xfrm>
          <a:prstGeom prst="rect">
            <a:avLst/>
          </a:prstGeom>
          <a:noFill/>
        </p:spPr>
        <p:txBody>
          <a:bodyPr wrap="square" rtlCol="0">
            <a:spAutoFit/>
          </a:bodyPr>
          <a:lstStyle/>
          <a:p>
            <a:r>
              <a:rPr lang="en-US" sz="900" dirty="0">
                <a:solidFill>
                  <a:schemeClr val="accent6">
                    <a:lumMod val="75000"/>
                  </a:schemeClr>
                </a:solidFill>
                <a:latin typeface="Arial" panose="020B0604020202020204" pitchFamily="34" charset="0"/>
                <a:cs typeface="Arial" panose="020B0604020202020204" pitchFamily="34" charset="0"/>
              </a:rPr>
              <a:t>and consumer information </a:t>
            </a:r>
          </a:p>
        </p:txBody>
      </p:sp>
    </p:spTree>
    <p:extLst>
      <p:ext uri="{BB962C8B-B14F-4D97-AF65-F5344CB8AC3E}">
        <p14:creationId xmlns:p14="http://schemas.microsoft.com/office/powerpoint/2010/main" val="1077628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de-DE" sz="2100" dirty="0"/>
              <a:t>Quellen </a:t>
            </a:r>
          </a:p>
        </p:txBody>
      </p:sp>
      <p:sp>
        <p:nvSpPr>
          <p:cNvPr id="2" name="Textfeld 1">
            <a:extLst>
              <a:ext uri="{FF2B5EF4-FFF2-40B4-BE49-F238E27FC236}">
                <a16:creationId xmlns:a16="http://schemas.microsoft.com/office/drawing/2014/main" id="{18A87722-7994-D954-DFE3-D92F8D3B8220}"/>
              </a:ext>
            </a:extLst>
          </p:cNvPr>
          <p:cNvSpPr txBox="1"/>
          <p:nvPr/>
        </p:nvSpPr>
        <p:spPr>
          <a:xfrm>
            <a:off x="403380" y="1124712"/>
            <a:ext cx="8337240" cy="1569660"/>
          </a:xfrm>
          <a:prstGeom prst="rect">
            <a:avLst/>
          </a:prstGeom>
          <a:noFill/>
        </p:spPr>
        <p:txBody>
          <a:bodyPr wrap="square" rtlCol="0">
            <a:spAutoFit/>
          </a:bodyPr>
          <a:lstStyle/>
          <a:p>
            <a:pPr indent="-504000"/>
            <a:r>
              <a:rPr lang="en-US" sz="1200" b="0" i="0" dirty="0">
                <a:solidFill>
                  <a:srgbClr val="222222"/>
                </a:solidFill>
                <a:effectLst/>
                <a:latin typeface="Arial" panose="020B0604020202020204" pitchFamily="34" charset="0"/>
              </a:rPr>
              <a:t>Huang, L., Tan, C. H., </a:t>
            </a:r>
            <a:r>
              <a:rPr lang="en-US" sz="1200" b="0" i="0" dirty="0" err="1">
                <a:solidFill>
                  <a:srgbClr val="222222"/>
                </a:solidFill>
                <a:effectLst/>
                <a:latin typeface="Arial" panose="020B0604020202020204" pitchFamily="34" charset="0"/>
              </a:rPr>
              <a:t>Ke</a:t>
            </a:r>
            <a:r>
              <a:rPr lang="en-US" sz="1200" b="0" i="0" dirty="0">
                <a:solidFill>
                  <a:srgbClr val="222222"/>
                </a:solidFill>
                <a:effectLst/>
                <a:latin typeface="Arial" panose="020B0604020202020204" pitchFamily="34" charset="0"/>
              </a:rPr>
              <a:t>, W., &amp; Wei, K. K. (2018). Helpfulness of online review content: The moderating effects of temporal and social cues. </a:t>
            </a:r>
            <a:r>
              <a:rPr lang="en-US" sz="1200" b="0" i="1" dirty="0">
                <a:solidFill>
                  <a:srgbClr val="222222"/>
                </a:solidFill>
                <a:effectLst/>
                <a:latin typeface="Arial" panose="020B0604020202020204" pitchFamily="34" charset="0"/>
              </a:rPr>
              <a:t>Journal of the Association for Information Systems</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19</a:t>
            </a:r>
            <a:r>
              <a:rPr lang="en-US" sz="1200" b="0" i="0" dirty="0">
                <a:solidFill>
                  <a:srgbClr val="222222"/>
                </a:solidFill>
                <a:effectLst/>
                <a:latin typeface="Arial" panose="020B0604020202020204" pitchFamily="34" charset="0"/>
              </a:rPr>
              <a:t>(6), 3.</a:t>
            </a:r>
          </a:p>
          <a:p>
            <a:pPr indent="-504000"/>
            <a:endParaRPr lang="en-US" sz="1200" dirty="0">
              <a:solidFill>
                <a:srgbClr val="222222"/>
              </a:solidFill>
              <a:latin typeface="Arial" panose="020B0604020202020204" pitchFamily="34" charset="0"/>
            </a:endParaRPr>
          </a:p>
          <a:p>
            <a:pPr indent="-504000"/>
            <a:r>
              <a:rPr lang="en-US" sz="1200" b="0" i="0" dirty="0" err="1">
                <a:solidFill>
                  <a:srgbClr val="222222"/>
                </a:solidFill>
                <a:effectLst/>
                <a:latin typeface="Arial" panose="020B0604020202020204" pitchFamily="34" charset="0"/>
              </a:rPr>
              <a:t>Lysonski</a:t>
            </a:r>
            <a:r>
              <a:rPr lang="en-US" sz="1200" b="0" i="0" dirty="0">
                <a:solidFill>
                  <a:srgbClr val="222222"/>
                </a:solidFill>
                <a:effectLst/>
                <a:latin typeface="Arial" panose="020B0604020202020204" pitchFamily="34" charset="0"/>
              </a:rPr>
              <a:t>, S., &amp; </a:t>
            </a:r>
            <a:r>
              <a:rPr lang="en-US" sz="1200" b="0" i="0" dirty="0" err="1">
                <a:solidFill>
                  <a:srgbClr val="222222"/>
                </a:solidFill>
                <a:effectLst/>
                <a:latin typeface="Arial" panose="020B0604020202020204" pitchFamily="34" charset="0"/>
              </a:rPr>
              <a:t>Durvasula</a:t>
            </a:r>
            <a:r>
              <a:rPr lang="en-US" sz="1200" b="0" i="0" dirty="0">
                <a:solidFill>
                  <a:srgbClr val="222222"/>
                </a:solidFill>
                <a:effectLst/>
                <a:latin typeface="Arial" panose="020B0604020202020204" pitchFamily="34" charset="0"/>
              </a:rPr>
              <a:t>, S. (2013). Consumer decision making styles in retailing: evolution of mindsets and psychological impacts. </a:t>
            </a:r>
            <a:r>
              <a:rPr lang="en-US" sz="1200" b="0" i="1" dirty="0">
                <a:solidFill>
                  <a:srgbClr val="222222"/>
                </a:solidFill>
                <a:effectLst/>
                <a:latin typeface="Arial" panose="020B0604020202020204" pitchFamily="34" charset="0"/>
              </a:rPr>
              <a:t>Journal of Consumer Marketing</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30</a:t>
            </a:r>
            <a:r>
              <a:rPr lang="en-US" sz="1200" b="0" i="0" dirty="0">
                <a:solidFill>
                  <a:srgbClr val="222222"/>
                </a:solidFill>
                <a:effectLst/>
                <a:latin typeface="Arial" panose="020B0604020202020204" pitchFamily="34" charset="0"/>
              </a:rPr>
              <a:t>(1), 75-87.</a:t>
            </a:r>
          </a:p>
          <a:p>
            <a:pPr indent="-504000"/>
            <a:endParaRPr lang="en-US" sz="1200" dirty="0"/>
          </a:p>
          <a:p>
            <a:pPr indent="-504000"/>
            <a:r>
              <a:rPr lang="en-US" sz="1200" b="0" i="0" dirty="0" err="1">
                <a:solidFill>
                  <a:srgbClr val="222222"/>
                </a:solidFill>
                <a:effectLst/>
                <a:latin typeface="Arial" panose="020B0604020202020204" pitchFamily="34" charset="0"/>
              </a:rPr>
              <a:t>Sprotles</a:t>
            </a:r>
            <a:r>
              <a:rPr lang="en-US" sz="1200" b="0" i="0" dirty="0">
                <a:solidFill>
                  <a:srgbClr val="222222"/>
                </a:solidFill>
                <a:effectLst/>
                <a:latin typeface="Arial" panose="020B0604020202020204" pitchFamily="34" charset="0"/>
              </a:rPr>
              <a:t>, G. B., &amp; Kendall, E. L. (1986). A methodology for profiling consumers' decision‐making styles. </a:t>
            </a:r>
            <a:r>
              <a:rPr lang="en-US" sz="1200" b="0" i="1" dirty="0">
                <a:solidFill>
                  <a:srgbClr val="222222"/>
                </a:solidFill>
                <a:effectLst/>
                <a:latin typeface="Arial" panose="020B0604020202020204" pitchFamily="34" charset="0"/>
              </a:rPr>
              <a:t>Journal of Consumer Affairs</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20</a:t>
            </a:r>
            <a:r>
              <a:rPr lang="en-US" sz="1200" b="0" i="0" dirty="0">
                <a:solidFill>
                  <a:srgbClr val="222222"/>
                </a:solidFill>
                <a:effectLst/>
                <a:latin typeface="Arial" panose="020B0604020202020204" pitchFamily="34" charset="0"/>
              </a:rPr>
              <a:t>(2), 267-279.</a:t>
            </a:r>
            <a:endParaRPr lang="en-US" sz="1200" dirty="0"/>
          </a:p>
        </p:txBody>
      </p:sp>
    </p:spTree>
    <p:extLst>
      <p:ext uri="{BB962C8B-B14F-4D97-AF65-F5344CB8AC3E}">
        <p14:creationId xmlns:p14="http://schemas.microsoft.com/office/powerpoint/2010/main" val="2032189218"/>
      </p:ext>
    </p:extLst>
  </p:cSld>
  <p:clrMapOvr>
    <a:masterClrMapping/>
  </p:clrMapOvr>
</p:sld>
</file>

<file path=ppt/theme/theme1.xml><?xml version="1.0" encoding="utf-8"?>
<a:theme xmlns:a="http://schemas.openxmlformats.org/drawingml/2006/main" name="Uni_Ulm_Präsentation">
  <a:themeElements>
    <a:clrScheme name="Uni Blau">
      <a:dk1>
        <a:sysClr val="windowText" lastClr="000000"/>
      </a:dk1>
      <a:lt1>
        <a:sysClr val="window" lastClr="FFFFFF"/>
      </a:lt1>
      <a:dk2>
        <a:srgbClr val="44546A"/>
      </a:dk2>
      <a:lt2>
        <a:srgbClr val="E7E6E6"/>
      </a:lt2>
      <a:accent1>
        <a:srgbClr val="7D9AAA"/>
      </a:accent1>
      <a:accent2>
        <a:srgbClr val="56AA1C"/>
      </a:accent2>
      <a:accent3>
        <a:srgbClr val="A32638"/>
      </a:accent3>
      <a:accent4>
        <a:srgbClr val="26547C"/>
      </a:accent4>
      <a:accent5>
        <a:srgbClr val="A9A28D"/>
      </a:accent5>
      <a:accent6>
        <a:srgbClr val="7F7F7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_Ulm_Präsentation" id="{5245C115-FA2F-4593-BCDE-45949CD4555C}" vid="{033AA8C1-1127-43D3-B99E-AB52D18D871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Uni_Ulm_Präsentation</Template>
  <TotalTime>0</TotalTime>
  <Words>2694</Words>
  <Application>Microsoft Office PowerPoint</Application>
  <PresentationFormat>Bildschirmpräsentation (4:3)</PresentationFormat>
  <Paragraphs>215</Paragraphs>
  <Slides>14</Slides>
  <Notes>12</Notes>
  <HiddenSlides>2</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14</vt:i4>
      </vt:variant>
    </vt:vector>
  </HeadingPairs>
  <TitlesOfParts>
    <vt:vector size="21" baseType="lpstr">
      <vt:lpstr>Arial</vt:lpstr>
      <vt:lpstr>Arial</vt:lpstr>
      <vt:lpstr>Calibri</vt:lpstr>
      <vt:lpstr>Calibri Light</vt:lpstr>
      <vt:lpstr>Symbol</vt:lpstr>
      <vt:lpstr>Wingdings</vt:lpstr>
      <vt:lpstr>Uni_Ulm_Präsentation</vt:lpstr>
      <vt:lpstr>PowerPoint-Präsentation</vt:lpstr>
      <vt:lpstr>PowerPoint-Präsentation</vt:lpstr>
      <vt:lpstr>p. 3: Discrete Choice (I) – Instructional Choice Set</vt:lpstr>
      <vt:lpstr>@Alex, Kilian: Instructional Choice Set</vt:lpstr>
      <vt:lpstr>p. 4: Discrete Choice (II) – Actual Choice Sets </vt:lpstr>
      <vt:lpstr>p. 5: Discrete Choice (III) – Attention Checks</vt:lpstr>
      <vt:lpstr>p. 6: Discrete Choice (IV) – Attention Checks</vt:lpstr>
      <vt:lpstr>p. 7: Control Variables (I)</vt:lpstr>
      <vt:lpstr>p. 8: Control Variables (II) – Consumer Decision Making Styles</vt:lpstr>
      <vt:lpstr>p. 8: Control Variables (III) – Consumer Decision Making Styles</vt:lpstr>
      <vt:lpstr>p. 9: Final Page </vt:lpstr>
      <vt:lpstr>Back Up (I) – Review-Preprocessing und Choice Sets</vt:lpstr>
      <vt:lpstr>Back Up (II) – Consumer Decision Making Styles </vt:lpstr>
      <vt:lpstr>Quellen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Stefanie Erlebach</dc:creator>
  <cp:lastModifiedBy>Stefanie Erlebach</cp:lastModifiedBy>
  <cp:revision>324</cp:revision>
  <dcterms:created xsi:type="dcterms:W3CDTF">2021-01-19T07:31:11Z</dcterms:created>
  <dcterms:modified xsi:type="dcterms:W3CDTF">2023-12-01T09:47:05Z</dcterms:modified>
</cp:coreProperties>
</file>